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3" r:id="rId2"/>
  </p:sldMasterIdLst>
  <p:notesMasterIdLst>
    <p:notesMasterId r:id="rId17"/>
  </p:notesMasterIdLst>
  <p:sldIdLst>
    <p:sldId id="299" r:id="rId3"/>
    <p:sldId id="300" r:id="rId4"/>
    <p:sldId id="308" r:id="rId5"/>
    <p:sldId id="310" r:id="rId6"/>
    <p:sldId id="312" r:id="rId7"/>
    <p:sldId id="313" r:id="rId8"/>
    <p:sldId id="314" r:id="rId9"/>
    <p:sldId id="315" r:id="rId10"/>
    <p:sldId id="317" r:id="rId11"/>
    <p:sldId id="316" r:id="rId12"/>
    <p:sldId id="318" r:id="rId13"/>
    <p:sldId id="320" r:id="rId14"/>
    <p:sldId id="321" r:id="rId15"/>
    <p:sldId id="302" r:id="rId16"/>
  </p:sldIdLst>
  <p:sldSz cx="9144000" cy="5143500" type="screen16x9"/>
  <p:notesSz cx="6881813" cy="9296400"/>
  <p:embeddedFontLst>
    <p:embeddedFont>
      <p:font typeface="Roboto Medium" panose="020B060402020202020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Roboto Thin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92431" rIns="92431" bIns="92431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2046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4D2500-DBF1-44B9-B95C-B532057F0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1" y="0"/>
            <a:ext cx="9161861" cy="51737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31A47F3-A20B-427E-AE5B-FF9293220DAA}"/>
              </a:ext>
            </a:extLst>
          </p:cNvPr>
          <p:cNvSpPr txBox="1"/>
          <p:nvPr userDrawn="1"/>
        </p:nvSpPr>
        <p:spPr>
          <a:xfrm>
            <a:off x="1290638" y="538163"/>
            <a:ext cx="4450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25"/>
              </a:lnSpc>
            </a:pPr>
            <a:r>
              <a:rPr lang="es-ES" sz="3300" b="1" spc="-98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</a:t>
            </a:r>
          </a:p>
          <a:p>
            <a:pPr>
              <a:lnSpc>
                <a:spcPts val="3225"/>
              </a:lnSpc>
            </a:pPr>
            <a:r>
              <a:rPr lang="es-ES" sz="3300" b="1" spc="-98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CONGRESO</a:t>
            </a:r>
          </a:p>
          <a:p>
            <a:pPr>
              <a:lnSpc>
                <a:spcPts val="3225"/>
              </a:lnSpc>
            </a:pPr>
            <a:r>
              <a:rPr lang="es-ES" sz="3300" b="1" spc="-98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INTERNACIONAL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D777F23-E3D4-4055-AC12-13432823C36E}"/>
              </a:ext>
            </a:extLst>
          </p:cNvPr>
          <p:cNvSpPr txBox="1"/>
          <p:nvPr userDrawn="1"/>
        </p:nvSpPr>
        <p:spPr>
          <a:xfrm>
            <a:off x="1290638" y="1747601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dirty="0">
                <a:solidFill>
                  <a:srgbClr val="ABA9AA"/>
                </a:solidFill>
              </a:rPr>
              <a:t>ALASA 2020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6162E4D-CE9E-41D2-9145-2644690F8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9371"/>
            <a:ext cx="9144000" cy="1882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7DAD835-7B60-4546-BE96-F0658926EB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19" y="4160943"/>
            <a:ext cx="1793082" cy="10171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91E45C3-3046-4D07-BBDB-9A88EA69E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3" y="4347432"/>
            <a:ext cx="1332309" cy="7151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992CBFC-FAD0-4789-B4BE-052753EB3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542925" y="1028700"/>
            <a:ext cx="561976" cy="6096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4B48573-969E-4BC8-A34B-A49230EF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1009649" y="439356"/>
            <a:ext cx="561976" cy="5254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2A122E2-58AB-4AA7-BF0B-80072D227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3676650" y="866775"/>
            <a:ext cx="323850" cy="29648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9E0FB3E-DE60-49CD-BFC4-E573239F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5335372" y="1163257"/>
            <a:ext cx="591741" cy="58434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F9AE3B5B-94DA-4514-83DD-4DFD230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8848725" y="439357"/>
            <a:ext cx="127396" cy="9880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A772FB6-A717-4A2A-984D-2E0814E4C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4943476" y="2389570"/>
            <a:ext cx="238125" cy="35026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A1793CDC-3F6D-4D62-8766-F792AD6E31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4200525" y="2905125"/>
            <a:ext cx="742951" cy="7231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00A90B1-5247-4B36-9D3E-02703136D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5335373" y="29151"/>
            <a:ext cx="591741" cy="57595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EDF6F27-A019-4D4A-8C0C-E3A2788EF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602543" y="2492435"/>
            <a:ext cx="532122" cy="52547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7C0AC9D3-DA85-43BE-A2BC-F9988DDCD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384696" y="291146"/>
            <a:ext cx="127396" cy="988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62063812-56B6-4AAA-A5DA-76397D247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2715221" y="2656678"/>
            <a:ext cx="323850" cy="2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2"/>
          <a:stretch/>
        </p:blipFill>
        <p:spPr>
          <a:xfrm>
            <a:off x="0" y="0"/>
            <a:ext cx="4158343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FB70E27-37FE-42A2-B462-E5FDED6DD6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11" y="-1"/>
            <a:ext cx="34289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7A7EFF-AB9B-482D-BA83-C2820844CB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525" cy="51435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C1E1CCB-9223-400F-9918-76197F48F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6" y="3705270"/>
            <a:ext cx="1362074" cy="72058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0222613A-A64B-4118-9C55-616218714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111705" y="1306994"/>
            <a:ext cx="561976" cy="6096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DEB96C4-0221-4A98-BA2E-0693B5BCA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672489" y="717650"/>
            <a:ext cx="561976" cy="52547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9F3C947-A16D-424A-94D6-845818850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3245430" y="1145069"/>
            <a:ext cx="323850" cy="29648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EC8886F-DF59-43AA-84DF-D9A0123B1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3980259" y="-1"/>
            <a:ext cx="591741" cy="58434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9479C68-E84D-4F99-A144-8EF76DE99F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8417505" y="717650"/>
            <a:ext cx="127396" cy="9880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91F626F-C804-4698-A8DE-48D4B6B2A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4512256" y="2667863"/>
            <a:ext cx="238125" cy="35026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64CEFAD7-915C-4AEF-BD03-CDDF9F017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3783089" y="3175562"/>
            <a:ext cx="1088445" cy="10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6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470FAFA-999A-4D1A-BE88-D401D8411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705" cy="51640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8A52CED-ACC1-49DE-9699-2316690013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7" y="1450940"/>
            <a:ext cx="1404358" cy="7429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47FEE27-90C6-4BB8-9DA5-3D305ED0A548}"/>
              </a:ext>
            </a:extLst>
          </p:cNvPr>
          <p:cNvSpPr txBox="1"/>
          <p:nvPr userDrawn="1"/>
        </p:nvSpPr>
        <p:spPr>
          <a:xfrm>
            <a:off x="1424163" y="911908"/>
            <a:ext cx="6088526" cy="511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s-ES" sz="495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MUCHAS GRACIAS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B71EE7-2C7A-4F32-AD62-F700C0D7A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355402" y="1104900"/>
            <a:ext cx="561976" cy="609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66564D2-3F17-4175-9505-4BB876ACF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1873268" y="564960"/>
            <a:ext cx="561976" cy="52547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A6265B6-2ECD-4057-89BE-9E9AF4829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3123860" y="1228121"/>
            <a:ext cx="323850" cy="29648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5DD035F-CDD4-4D5D-B370-79E7469AF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5919374" y="1431137"/>
            <a:ext cx="591741" cy="5843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83D31A9-EEEB-4E6F-BEEF-EDCE26271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8204003" y="182182"/>
            <a:ext cx="127396" cy="9880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24A0E36F-0EB3-4853-8329-14B3973F6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4755953" y="2465770"/>
            <a:ext cx="238125" cy="35026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1945246-032B-47AE-94E5-70068972E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2746177" y="2454465"/>
            <a:ext cx="742951" cy="7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4D2500-DBF1-44B9-B95C-B532057F0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1" y="0"/>
            <a:ext cx="9161861" cy="517375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31A47F3-A20B-427E-AE5B-FF9293220DAA}"/>
              </a:ext>
            </a:extLst>
          </p:cNvPr>
          <p:cNvSpPr txBox="1"/>
          <p:nvPr userDrawn="1"/>
        </p:nvSpPr>
        <p:spPr>
          <a:xfrm>
            <a:off x="1290638" y="538163"/>
            <a:ext cx="4450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25"/>
              </a:lnSpc>
            </a:pPr>
            <a:r>
              <a:rPr lang="es-ES" sz="3300" b="1" spc="-98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</a:t>
            </a:r>
          </a:p>
          <a:p>
            <a:pPr>
              <a:lnSpc>
                <a:spcPts val="3225"/>
              </a:lnSpc>
            </a:pPr>
            <a:r>
              <a:rPr lang="es-ES" sz="3300" b="1" spc="-98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CONGRESO</a:t>
            </a:r>
          </a:p>
          <a:p>
            <a:pPr>
              <a:lnSpc>
                <a:spcPts val="3225"/>
              </a:lnSpc>
            </a:pPr>
            <a:r>
              <a:rPr lang="es-ES" sz="3300" b="1" spc="-98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INTERNACIONAL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D777F23-E3D4-4055-AC12-13432823C36E}"/>
              </a:ext>
            </a:extLst>
          </p:cNvPr>
          <p:cNvSpPr txBox="1"/>
          <p:nvPr userDrawn="1"/>
        </p:nvSpPr>
        <p:spPr>
          <a:xfrm>
            <a:off x="1290638" y="1747601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i="1" dirty="0">
                <a:solidFill>
                  <a:srgbClr val="ABA9AA"/>
                </a:solidFill>
              </a:rPr>
              <a:t>ALASA 2020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6162E4D-CE9E-41D2-9145-2644690F8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9371"/>
            <a:ext cx="9144000" cy="1882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7DAD835-7B60-4546-BE96-F0658926EB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19" y="4160943"/>
            <a:ext cx="1793082" cy="10171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91E45C3-3046-4D07-BBDB-9A88EA69E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3" y="4347432"/>
            <a:ext cx="1332309" cy="7151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992CBFC-FAD0-4789-B4BE-052753EB3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542925" y="1028700"/>
            <a:ext cx="561976" cy="6096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4B48573-969E-4BC8-A34B-A49230EF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1009649" y="439356"/>
            <a:ext cx="561976" cy="5254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2A122E2-58AB-4AA7-BF0B-80072D227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3676650" y="866775"/>
            <a:ext cx="323850" cy="29648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9E0FB3E-DE60-49CD-BFC4-E573239F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5335372" y="1163257"/>
            <a:ext cx="591741" cy="58434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F9AE3B5B-94DA-4514-83DD-4DFD230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8848725" y="439357"/>
            <a:ext cx="127396" cy="9880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A772FB6-A717-4A2A-984D-2E0814E4C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4943476" y="2389570"/>
            <a:ext cx="238125" cy="35026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A1793CDC-3F6D-4D62-8766-F792AD6E31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4200525" y="2905125"/>
            <a:ext cx="742951" cy="7231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00A90B1-5247-4B36-9D3E-02703136D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5335373" y="29151"/>
            <a:ext cx="591741" cy="57595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EDF6F27-A019-4D4A-8C0C-E3A2788EF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602543" y="2492435"/>
            <a:ext cx="532122" cy="52547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7C0AC9D3-DA85-43BE-A2BC-F9988DDCD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384696" y="291146"/>
            <a:ext cx="127396" cy="988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62063812-56B6-4AAA-A5DA-76397D247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2715221" y="2656678"/>
            <a:ext cx="323850" cy="2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7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02"/>
          <a:stretch/>
        </p:blipFill>
        <p:spPr>
          <a:xfrm>
            <a:off x="0" y="0"/>
            <a:ext cx="4158343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FB70E27-37FE-42A2-B462-E5FDED6DD6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11" y="-1"/>
            <a:ext cx="34289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D7A7EFF-AB9B-482D-BA83-C2820844CB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7525" cy="51435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C1E1CCB-9223-400F-9918-76197F48F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6" y="3705270"/>
            <a:ext cx="1362074" cy="72058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0222613A-A64B-4118-9C55-616218714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111705" y="1306994"/>
            <a:ext cx="561976" cy="6096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DEB96C4-0221-4A98-BA2E-0693B5BCA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672489" y="717650"/>
            <a:ext cx="561976" cy="52547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9F3C947-A16D-424A-94D6-845818850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3245430" y="1145069"/>
            <a:ext cx="323850" cy="29648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EC8886F-DF59-43AA-84DF-D9A0123B1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3980259" y="-1"/>
            <a:ext cx="591741" cy="58434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9479C68-E84D-4F99-A144-8EF76DE99F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8417505" y="717650"/>
            <a:ext cx="127396" cy="9880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91F626F-C804-4698-A8DE-48D4B6B2A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4512256" y="2667863"/>
            <a:ext cx="238125" cy="35026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64CEFAD7-915C-4AEF-BD03-CDDF9F017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3783089" y="3175562"/>
            <a:ext cx="1088445" cy="10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64D2500-DBF1-44B9-B95C-B532057F0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1" y="0"/>
            <a:ext cx="9161861" cy="51737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6162E4D-CE9E-41D2-9145-2644690F83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9371"/>
            <a:ext cx="9144000" cy="1882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7DAD835-7B60-4546-BE96-F0658926EB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19" y="4160943"/>
            <a:ext cx="1793082" cy="101716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A91E45C3-3046-4D07-BBDB-9A88EA69E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3" y="4347432"/>
            <a:ext cx="1332309" cy="7151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992CBFC-FAD0-4789-B4BE-052753EB3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542925" y="1028700"/>
            <a:ext cx="561976" cy="6096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4B48573-969E-4BC8-A34B-A49230EFB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1103709" y="439356"/>
            <a:ext cx="561976" cy="5254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52A122E2-58AB-4AA7-BF0B-80072D227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4738688" y="138874"/>
            <a:ext cx="323850" cy="29648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99E0FB3E-DE60-49CD-BFC4-E573239F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5335372" y="1163257"/>
            <a:ext cx="591741" cy="58434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F9AE3B5B-94DA-4514-83DD-4DFD230CF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8848725" y="439357"/>
            <a:ext cx="127396" cy="9880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A772FB6-A717-4A2A-984D-2E0814E4CA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4943476" y="2389570"/>
            <a:ext cx="238125" cy="35026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A1793CDC-3F6D-4D62-8766-F792AD6E31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4200525" y="2905125"/>
            <a:ext cx="742951" cy="72313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00A90B1-5247-4B36-9D3E-02703136D0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5335373" y="29151"/>
            <a:ext cx="591741" cy="57595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EEDF6F27-A019-4D4A-8C0C-E3A2788EF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602543" y="2492435"/>
            <a:ext cx="532122" cy="52547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7C0AC9D3-DA85-43BE-A2BC-F9988DDCD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1384696" y="291146"/>
            <a:ext cx="127396" cy="988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62063812-56B6-4AAA-A5DA-76397D247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2715221" y="2656678"/>
            <a:ext cx="323850" cy="2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C6EA9A-4DBC-4D98-9DEB-54F648CC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1BD27E-6765-4D93-B31A-DBE3EFF71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7391A0-59A9-4195-8797-78BC55723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8EFEAE3-6810-4176-B92D-E93DB7646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228190B-FF66-4773-861C-B54DFB40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18B1015-0932-4623-BB04-B8F903F4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911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444E61-5352-4124-A33D-C47B17725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512DEC6-E4C4-4E0E-9252-7BC029544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8C0D42E-3839-4C54-BDC1-376F30FE1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FFFA9DC-3773-42E7-BE32-B869124369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D9F569B-6D1B-41DE-8B37-6CEDA60038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7F9E9AE-3557-41DA-9A9D-45835F7C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5024055-E9F0-485E-AED8-C19480FF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5D1856F-FDBB-4774-B615-2ED54480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777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470FAFA-999A-4D1A-BE88-D401D8411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705" cy="51640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8A52CED-ACC1-49DE-9699-2316690013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7" y="1450940"/>
            <a:ext cx="1404358" cy="7429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47FEE27-90C6-4BB8-9DA5-3D305ED0A548}"/>
              </a:ext>
            </a:extLst>
          </p:cNvPr>
          <p:cNvSpPr txBox="1"/>
          <p:nvPr userDrawn="1"/>
        </p:nvSpPr>
        <p:spPr>
          <a:xfrm>
            <a:off x="1424163" y="911908"/>
            <a:ext cx="6088526" cy="511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s-ES" sz="495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MUCHAS GRACIAS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4B71EE7-2C7A-4F32-AD62-F700C0D7A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20000" r="88065" b="68148"/>
          <a:stretch/>
        </p:blipFill>
        <p:spPr>
          <a:xfrm>
            <a:off x="355402" y="1104900"/>
            <a:ext cx="561976" cy="609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66564D2-3F17-4175-9505-4BB876ACF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t="8731" r="81255" b="81053"/>
          <a:stretch/>
        </p:blipFill>
        <p:spPr>
          <a:xfrm>
            <a:off x="1873268" y="564960"/>
            <a:ext cx="561976" cy="52547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A6265B6-2ECD-4057-89BE-9E9AF4829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3" t="16224" r="55882" b="78012"/>
          <a:stretch/>
        </p:blipFill>
        <p:spPr>
          <a:xfrm>
            <a:off x="3123860" y="1228121"/>
            <a:ext cx="323850" cy="29648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5DD035F-CDD4-4D5D-B370-79E7469AF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19766" r="35060" b="68873"/>
          <a:stretch/>
        </p:blipFill>
        <p:spPr>
          <a:xfrm>
            <a:off x="5919374" y="1431137"/>
            <a:ext cx="591741" cy="5843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83D31A9-EEEB-4E6F-BEEF-EDCE262718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9" t="3468" r="2843" b="94611"/>
          <a:stretch/>
        </p:blipFill>
        <p:spPr>
          <a:xfrm>
            <a:off x="8204003" y="182182"/>
            <a:ext cx="127396" cy="9880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24A0E36F-0EB3-4853-8329-14B3973F6C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7" t="41386" r="44499" b="51804"/>
          <a:stretch/>
        </p:blipFill>
        <p:spPr>
          <a:xfrm>
            <a:off x="4755953" y="2465770"/>
            <a:ext cx="238125" cy="35026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1945246-032B-47AE-94E5-70068972E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7" t="49188" r="48367" b="36752"/>
          <a:stretch/>
        </p:blipFill>
        <p:spPr>
          <a:xfrm>
            <a:off x="2746177" y="2454465"/>
            <a:ext cx="742951" cy="7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9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17BF2BB-95B0-467D-9D0A-1353F5385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039" cy="51435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53334CB-666C-4EAF-9F8F-A13344BC5E2E}"/>
              </a:ext>
            </a:extLst>
          </p:cNvPr>
          <p:cNvSpPr/>
          <p:nvPr userDrawn="1"/>
        </p:nvSpPr>
        <p:spPr>
          <a:xfrm>
            <a:off x="609600" y="-1"/>
            <a:ext cx="352425" cy="12954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8F368FBD-DB7F-4B86-A412-BBCDAD220D20}"/>
              </a:ext>
            </a:extLst>
          </p:cNvPr>
          <p:cNvCxnSpPr/>
          <p:nvPr userDrawn="1"/>
        </p:nvCxnSpPr>
        <p:spPr>
          <a:xfrm>
            <a:off x="1038225" y="4295775"/>
            <a:ext cx="7629525" cy="0"/>
          </a:xfrm>
          <a:prstGeom prst="line">
            <a:avLst/>
          </a:prstGeom>
          <a:ln w="6350">
            <a:solidFill>
              <a:srgbClr val="F5A9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CA9B49D-6EEB-4955-9355-A4DF26D0F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98" y="4393331"/>
            <a:ext cx="1148653" cy="6076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DE782DC-2056-4496-B98E-03704552F3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911" y="-1"/>
            <a:ext cx="342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1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182B7A-2C3D-400C-A0B5-C83E0412D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07DA36-0498-48BE-A49B-CC0213995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196086B-A7D5-47E2-AF0C-2C1CF1A83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71CC8C5-CAA9-42BB-ABB5-BCD63D1D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C75EB05-90D3-4B13-AB2C-50D18165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8A6158D-E0D7-418B-AE9A-084C9D0D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89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C072B9-315D-467A-8813-D9A9F2DB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59963C1-AA87-4D37-983B-479F1EC5C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11841D5-6CF7-4E5B-A951-AF4F9D558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F0A9285-664C-40D3-B9DA-569BA65A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D705CEF-4B8E-4467-A8DC-721E76219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7FD7A26-C9E0-495E-A78D-F8F8D049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284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68653F-4C42-47BA-AC95-E59955CA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43EE8F6-05E7-473F-80D0-E6FEC913A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EB07162-5FA1-44E7-B4CA-55BBE363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E19CAA1-534B-4835-A25C-FFAD2BFC3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9502CE9-DE7E-466B-9F6B-ED0D43E7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911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CD3DB55-41D0-4124-8174-70642EF92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AEFEA36-641E-405D-B231-C5F20FC2C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325421C-3875-4113-AF6E-4CA5DE0B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39EA60E-3909-4E47-B427-B9563333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F63AF43-5B81-43DA-A83F-6D26F0F7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95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0CE23E1-57DF-4832-A6DF-4119D475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AC23B07-E882-41E7-B8B6-A2A68E2E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5FD65B0-015F-4B7B-84C2-AED15B3B8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3704-2C40-4B4A-B2C1-253C07838C5D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41DBFA6-40FB-4DEC-927A-3AB90935F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2D2AA41-065B-42CA-846B-F8E62DE1C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432AB-02D2-4FFF-BDFA-03B0947057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94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5.jpg"/><Relationship Id="rId7" Type="http://schemas.openxmlformats.org/officeDocument/2006/relationships/image" Target="../media/image3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4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4.png"/><Relationship Id="rId7" Type="http://schemas.openxmlformats.org/officeDocument/2006/relationships/image" Target="../media/image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5" Type="http://schemas.openxmlformats.org/officeDocument/2006/relationships/image" Target="../media/image19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1.jpg"/><Relationship Id="rId4" Type="http://schemas.openxmlformats.org/officeDocument/2006/relationships/image" Target="../media/image26.jp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3500" y="2123551"/>
            <a:ext cx="4572000" cy="8499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225"/>
              </a:lnSpc>
            </a:pPr>
            <a:r>
              <a:rPr lang="es-ES" sz="1500" b="1" spc="-98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Nuevos retos del seguro agropecuario: </a:t>
            </a:r>
            <a:r>
              <a:rPr lang="es-ES" sz="1500" b="1" spc="-98" dirty="0">
                <a:solidFill>
                  <a:srgbClr val="7FB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masividad y tecnologías disruptivas</a:t>
            </a:r>
          </a:p>
        </p:txBody>
      </p:sp>
    </p:spTree>
    <p:extLst>
      <p:ext uri="{BB962C8B-B14F-4D97-AF65-F5344CB8AC3E}">
        <p14:creationId xmlns:p14="http://schemas.microsoft.com/office/powerpoint/2010/main" val="211513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99;p24">
            <a:extLst>
              <a:ext uri="{FF2B5EF4-FFF2-40B4-BE49-F238E27FC236}">
                <a16:creationId xmlns:a16="http://schemas.microsoft.com/office/drawing/2014/main" xmlns="" id="{85C3F6FF-12D9-482F-ABC4-B59436544B35}"/>
              </a:ext>
            </a:extLst>
          </p:cNvPr>
          <p:cNvGrpSpPr/>
          <p:nvPr/>
        </p:nvGrpSpPr>
        <p:grpSpPr>
          <a:xfrm>
            <a:off x="3285260" y="454586"/>
            <a:ext cx="3339000" cy="3339000"/>
            <a:chOff x="2902488" y="902232"/>
            <a:chExt cx="3339000" cy="3339000"/>
          </a:xfrm>
        </p:grpSpPr>
        <p:sp>
          <p:nvSpPr>
            <p:cNvPr id="3" name="Google Shape;400;p24">
              <a:extLst>
                <a:ext uri="{FF2B5EF4-FFF2-40B4-BE49-F238E27FC236}">
                  <a16:creationId xmlns:a16="http://schemas.microsoft.com/office/drawing/2014/main" xmlns="" id="{3C0CD0A9-DA36-4AC5-BF19-9A90312DDF4F}"/>
                </a:ext>
              </a:extLst>
            </p:cNvPr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1D7E7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01;p24">
              <a:extLst>
                <a:ext uri="{FF2B5EF4-FFF2-40B4-BE49-F238E27FC236}">
                  <a16:creationId xmlns:a16="http://schemas.microsoft.com/office/drawing/2014/main" xmlns="" id="{0CD29F93-61B8-44AB-90C0-E7C8BB73EC40}"/>
                </a:ext>
              </a:extLst>
            </p:cNvPr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21577108"/>
                <a:gd name="adj2" fmla="val 16214886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402;p24">
            <a:extLst>
              <a:ext uri="{FF2B5EF4-FFF2-40B4-BE49-F238E27FC236}">
                <a16:creationId xmlns:a16="http://schemas.microsoft.com/office/drawing/2014/main" xmlns="" id="{00504C04-DFA8-42CD-8A22-25BAA95E3F79}"/>
              </a:ext>
            </a:extLst>
          </p:cNvPr>
          <p:cNvGrpSpPr/>
          <p:nvPr/>
        </p:nvGrpSpPr>
        <p:grpSpPr>
          <a:xfrm>
            <a:off x="4046810" y="1216136"/>
            <a:ext cx="1815900" cy="1815900"/>
            <a:chOff x="3664038" y="1663782"/>
            <a:chExt cx="1815900" cy="1815900"/>
          </a:xfrm>
        </p:grpSpPr>
        <p:sp>
          <p:nvSpPr>
            <p:cNvPr id="6" name="Google Shape;403;p24">
              <a:extLst>
                <a:ext uri="{FF2B5EF4-FFF2-40B4-BE49-F238E27FC236}">
                  <a16:creationId xmlns:a16="http://schemas.microsoft.com/office/drawing/2014/main" xmlns="" id="{94C31B9B-FF01-4C72-B75E-749477E5CBE7}"/>
                </a:ext>
              </a:extLst>
            </p:cNvPr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4;p24">
              <a:extLst>
                <a:ext uri="{FF2B5EF4-FFF2-40B4-BE49-F238E27FC236}">
                  <a16:creationId xmlns:a16="http://schemas.microsoft.com/office/drawing/2014/main" xmlns="" id="{DF6A02FE-6D75-416F-A990-EE0F1AA405FD}"/>
                </a:ext>
              </a:extLst>
            </p:cNvPr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MASIVOS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" name="Google Shape;405;p24">
            <a:extLst>
              <a:ext uri="{FF2B5EF4-FFF2-40B4-BE49-F238E27FC236}">
                <a16:creationId xmlns:a16="http://schemas.microsoft.com/office/drawing/2014/main" xmlns="" id="{E006B51C-1B24-4DAA-8886-FD5A8C277D36}"/>
              </a:ext>
            </a:extLst>
          </p:cNvPr>
          <p:cNvSpPr/>
          <p:nvPr/>
        </p:nvSpPr>
        <p:spPr>
          <a:xfrm>
            <a:off x="5202412" y="147533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06;p24">
            <a:extLst>
              <a:ext uri="{FF2B5EF4-FFF2-40B4-BE49-F238E27FC236}">
                <a16:creationId xmlns:a16="http://schemas.microsoft.com/office/drawing/2014/main" xmlns="" id="{BE73916B-BBB8-4DEF-AEAA-57DBEA203E3C}"/>
              </a:ext>
            </a:extLst>
          </p:cNvPr>
          <p:cNvSpPr/>
          <p:nvPr/>
        </p:nvSpPr>
        <p:spPr>
          <a:xfrm>
            <a:off x="4415017" y="3185727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407;p24">
            <a:extLst>
              <a:ext uri="{FF2B5EF4-FFF2-40B4-BE49-F238E27FC236}">
                <a16:creationId xmlns:a16="http://schemas.microsoft.com/office/drawing/2014/main" xmlns="" id="{F418E3CA-12F6-4A07-A47F-8AF7F5C71072}"/>
              </a:ext>
            </a:extLst>
          </p:cNvPr>
          <p:cNvSpPr/>
          <p:nvPr/>
        </p:nvSpPr>
        <p:spPr>
          <a:xfrm>
            <a:off x="3101592" y="2603029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08;p24">
            <a:extLst>
              <a:ext uri="{FF2B5EF4-FFF2-40B4-BE49-F238E27FC236}">
                <a16:creationId xmlns:a16="http://schemas.microsoft.com/office/drawing/2014/main" xmlns="" id="{06B3970A-78C6-43C5-9022-21452E1D1E3E}"/>
              </a:ext>
            </a:extLst>
          </p:cNvPr>
          <p:cNvSpPr/>
          <p:nvPr/>
        </p:nvSpPr>
        <p:spPr>
          <a:xfrm>
            <a:off x="6023375" y="1216129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09;p24">
            <a:extLst>
              <a:ext uri="{FF2B5EF4-FFF2-40B4-BE49-F238E27FC236}">
                <a16:creationId xmlns:a16="http://schemas.microsoft.com/office/drawing/2014/main" xmlns="" id="{B60B7DCA-4FF1-4F48-A590-B296E60DE27F}"/>
              </a:ext>
            </a:extLst>
          </p:cNvPr>
          <p:cNvSpPr/>
          <p:nvPr/>
        </p:nvSpPr>
        <p:spPr>
          <a:xfrm>
            <a:off x="5728450" y="2603029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10;p24">
            <a:extLst>
              <a:ext uri="{FF2B5EF4-FFF2-40B4-BE49-F238E27FC236}">
                <a16:creationId xmlns:a16="http://schemas.microsoft.com/office/drawing/2014/main" xmlns="" id="{29A5E987-5168-4D21-9909-C0CBC4122D51}"/>
              </a:ext>
            </a:extLst>
          </p:cNvPr>
          <p:cNvSpPr/>
          <p:nvPr/>
        </p:nvSpPr>
        <p:spPr>
          <a:xfrm>
            <a:off x="2817575" y="1216129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11;p24">
            <a:extLst>
              <a:ext uri="{FF2B5EF4-FFF2-40B4-BE49-F238E27FC236}">
                <a16:creationId xmlns:a16="http://schemas.microsoft.com/office/drawing/2014/main" xmlns="" id="{F7E0D76B-331E-4C57-BC07-9ADF95410A49}"/>
              </a:ext>
            </a:extLst>
          </p:cNvPr>
          <p:cNvSpPr/>
          <p:nvPr/>
        </p:nvSpPr>
        <p:spPr>
          <a:xfrm>
            <a:off x="3676625" y="147529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412;p24">
            <a:extLst>
              <a:ext uri="{FF2B5EF4-FFF2-40B4-BE49-F238E27FC236}">
                <a16:creationId xmlns:a16="http://schemas.microsoft.com/office/drawing/2014/main" xmlns="" id="{68D7AEA2-5189-4893-A353-0AF6877DED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0000" t="38146" r="10000" b="33854"/>
          <a:stretch/>
        </p:blipFill>
        <p:spPr>
          <a:xfrm>
            <a:off x="3811772" y="556354"/>
            <a:ext cx="734376" cy="25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13;p24">
            <a:extLst>
              <a:ext uri="{FF2B5EF4-FFF2-40B4-BE49-F238E27FC236}">
                <a16:creationId xmlns:a16="http://schemas.microsoft.com/office/drawing/2014/main" xmlns="" id="{89A2D49B-080A-4871-BD76-E0E230405E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004" t="39185" r="9253" b="35739"/>
          <a:stretch/>
        </p:blipFill>
        <p:spPr>
          <a:xfrm>
            <a:off x="5383184" y="572047"/>
            <a:ext cx="707075" cy="21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14;p24">
            <a:extLst>
              <a:ext uri="{FF2B5EF4-FFF2-40B4-BE49-F238E27FC236}">
                <a16:creationId xmlns:a16="http://schemas.microsoft.com/office/drawing/2014/main" xmlns="" id="{9B0CE433-2CC7-47B6-8B3C-69A4C2C5EA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851" t="39980" r="8665" b="38289"/>
          <a:stretch/>
        </p:blipFill>
        <p:spPr>
          <a:xfrm>
            <a:off x="6128722" y="1637829"/>
            <a:ext cx="873925" cy="21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15;p24">
            <a:extLst>
              <a:ext uri="{FF2B5EF4-FFF2-40B4-BE49-F238E27FC236}">
                <a16:creationId xmlns:a16="http://schemas.microsoft.com/office/drawing/2014/main" xmlns="" id="{30F2C090-5C99-4E52-9140-1616ED02B4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072" t="39981" r="10342" b="40033"/>
          <a:stretch/>
        </p:blipFill>
        <p:spPr>
          <a:xfrm>
            <a:off x="2906897" y="1632295"/>
            <a:ext cx="873925" cy="22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16;p24">
            <a:extLst>
              <a:ext uri="{FF2B5EF4-FFF2-40B4-BE49-F238E27FC236}">
                <a16:creationId xmlns:a16="http://schemas.microsoft.com/office/drawing/2014/main" xmlns="" id="{4E31C420-4097-439F-AFC5-3265ECF083C9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8110" t="21615" r="10700" b="22832"/>
          <a:stretch/>
        </p:blipFill>
        <p:spPr>
          <a:xfrm>
            <a:off x="5850122" y="2838954"/>
            <a:ext cx="828674" cy="62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17;p24">
            <a:extLst>
              <a:ext uri="{FF2B5EF4-FFF2-40B4-BE49-F238E27FC236}">
                <a16:creationId xmlns:a16="http://schemas.microsoft.com/office/drawing/2014/main" xmlns="" id="{5A44904F-8BDB-49FF-9A0D-D9B2F2ED50B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1188" t="35204" r="7025" b="29044"/>
          <a:stretch/>
        </p:blipFill>
        <p:spPr>
          <a:xfrm>
            <a:off x="4540897" y="3577279"/>
            <a:ext cx="873925" cy="38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18;p24">
            <a:extLst>
              <a:ext uri="{FF2B5EF4-FFF2-40B4-BE49-F238E27FC236}">
                <a16:creationId xmlns:a16="http://schemas.microsoft.com/office/drawing/2014/main" xmlns="" id="{C5381C48-F507-4BBB-84F6-AB6411B7713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254" t="38447" r="7493" b="32084"/>
          <a:stretch/>
        </p:blipFill>
        <p:spPr>
          <a:xfrm>
            <a:off x="3198820" y="3024712"/>
            <a:ext cx="873925" cy="3020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419;p24">
            <a:extLst>
              <a:ext uri="{FF2B5EF4-FFF2-40B4-BE49-F238E27FC236}">
                <a16:creationId xmlns:a16="http://schemas.microsoft.com/office/drawing/2014/main" xmlns="" id="{A8D996D3-C3C2-4E06-B698-B0E7CA64FDC3}"/>
              </a:ext>
            </a:extLst>
          </p:cNvPr>
          <p:cNvSpPr txBox="1"/>
          <p:nvPr/>
        </p:nvSpPr>
        <p:spPr>
          <a:xfrm>
            <a:off x="830210" y="3801056"/>
            <a:ext cx="26763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 PRINCIPALES MARCAS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832971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5;p25">
            <a:extLst>
              <a:ext uri="{FF2B5EF4-FFF2-40B4-BE49-F238E27FC236}">
                <a16:creationId xmlns:a16="http://schemas.microsoft.com/office/drawing/2014/main" xmlns="" id="{59E581AE-E451-4791-9118-DBD045FF1C14}"/>
              </a:ext>
            </a:extLst>
          </p:cNvPr>
          <p:cNvGrpSpPr/>
          <p:nvPr/>
        </p:nvGrpSpPr>
        <p:grpSpPr>
          <a:xfrm>
            <a:off x="3285261" y="423767"/>
            <a:ext cx="3339000" cy="3339000"/>
            <a:chOff x="2902488" y="902232"/>
            <a:chExt cx="3339000" cy="3339000"/>
          </a:xfrm>
        </p:grpSpPr>
        <p:sp>
          <p:nvSpPr>
            <p:cNvPr id="3" name="Google Shape;426;p25">
              <a:extLst>
                <a:ext uri="{FF2B5EF4-FFF2-40B4-BE49-F238E27FC236}">
                  <a16:creationId xmlns:a16="http://schemas.microsoft.com/office/drawing/2014/main" xmlns="" id="{75FEE370-A3CA-499A-9318-3CF9CAFC36DC}"/>
                </a:ext>
              </a:extLst>
            </p:cNvPr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1D7E7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27;p25">
              <a:extLst>
                <a:ext uri="{FF2B5EF4-FFF2-40B4-BE49-F238E27FC236}">
                  <a16:creationId xmlns:a16="http://schemas.microsoft.com/office/drawing/2014/main" xmlns="" id="{2B5BA193-19E7-4812-BB87-C2DC82764169}"/>
                </a:ext>
              </a:extLst>
            </p:cNvPr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21577108"/>
                <a:gd name="adj2" fmla="val 16214886"/>
              </a:avLst>
            </a:prstGeom>
            <a:solidFill>
              <a:srgbClr val="83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428;p25">
            <a:extLst>
              <a:ext uri="{FF2B5EF4-FFF2-40B4-BE49-F238E27FC236}">
                <a16:creationId xmlns:a16="http://schemas.microsoft.com/office/drawing/2014/main" xmlns="" id="{0EB2417F-ECC4-4318-A592-972F2F185251}"/>
              </a:ext>
            </a:extLst>
          </p:cNvPr>
          <p:cNvGrpSpPr/>
          <p:nvPr/>
        </p:nvGrpSpPr>
        <p:grpSpPr>
          <a:xfrm>
            <a:off x="4046811" y="1185317"/>
            <a:ext cx="1815900" cy="1815900"/>
            <a:chOff x="3664038" y="1663782"/>
            <a:chExt cx="1815900" cy="1815900"/>
          </a:xfrm>
        </p:grpSpPr>
        <p:sp>
          <p:nvSpPr>
            <p:cNvPr id="6" name="Google Shape;429;p25">
              <a:extLst>
                <a:ext uri="{FF2B5EF4-FFF2-40B4-BE49-F238E27FC236}">
                  <a16:creationId xmlns:a16="http://schemas.microsoft.com/office/drawing/2014/main" xmlns="" id="{11BB9F08-E37C-4C94-9CFA-399BAD8C786D}"/>
                </a:ext>
              </a:extLst>
            </p:cNvPr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30;p25">
              <a:extLst>
                <a:ext uri="{FF2B5EF4-FFF2-40B4-BE49-F238E27FC236}">
                  <a16:creationId xmlns:a16="http://schemas.microsoft.com/office/drawing/2014/main" xmlns="" id="{0C3D895C-BE49-4B31-8063-9B8ACA731383}"/>
                </a:ext>
              </a:extLst>
            </p:cNvPr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BODEGAS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" name="Google Shape;431;p25">
            <a:extLst>
              <a:ext uri="{FF2B5EF4-FFF2-40B4-BE49-F238E27FC236}">
                <a16:creationId xmlns:a16="http://schemas.microsoft.com/office/drawing/2014/main" xmlns="" id="{C0ECFBE5-BE43-425C-AF9D-CF65B20E6747}"/>
              </a:ext>
            </a:extLst>
          </p:cNvPr>
          <p:cNvSpPr/>
          <p:nvPr/>
        </p:nvSpPr>
        <p:spPr>
          <a:xfrm>
            <a:off x="5202413" y="116714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32;p25">
            <a:extLst>
              <a:ext uri="{FF2B5EF4-FFF2-40B4-BE49-F238E27FC236}">
                <a16:creationId xmlns:a16="http://schemas.microsoft.com/office/drawing/2014/main" xmlns="" id="{A25EDE59-295F-4B71-AAB5-9779658B15A7}"/>
              </a:ext>
            </a:extLst>
          </p:cNvPr>
          <p:cNvSpPr/>
          <p:nvPr/>
        </p:nvSpPr>
        <p:spPr>
          <a:xfrm>
            <a:off x="4415018" y="3154908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433;p25">
            <a:extLst>
              <a:ext uri="{FF2B5EF4-FFF2-40B4-BE49-F238E27FC236}">
                <a16:creationId xmlns:a16="http://schemas.microsoft.com/office/drawing/2014/main" xmlns="" id="{3845F340-86FC-414E-89B5-E6A9AEE890D7}"/>
              </a:ext>
            </a:extLst>
          </p:cNvPr>
          <p:cNvSpPr/>
          <p:nvPr/>
        </p:nvSpPr>
        <p:spPr>
          <a:xfrm>
            <a:off x="3101593" y="2572210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34;p25">
            <a:extLst>
              <a:ext uri="{FF2B5EF4-FFF2-40B4-BE49-F238E27FC236}">
                <a16:creationId xmlns:a16="http://schemas.microsoft.com/office/drawing/2014/main" xmlns="" id="{748A9F8B-46A6-4F6A-B166-A094B1EE856A}"/>
              </a:ext>
            </a:extLst>
          </p:cNvPr>
          <p:cNvSpPr/>
          <p:nvPr/>
        </p:nvSpPr>
        <p:spPr>
          <a:xfrm>
            <a:off x="6023376" y="1185310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35;p25">
            <a:extLst>
              <a:ext uri="{FF2B5EF4-FFF2-40B4-BE49-F238E27FC236}">
                <a16:creationId xmlns:a16="http://schemas.microsoft.com/office/drawing/2014/main" xmlns="" id="{E766FA65-1D77-46CC-A941-EEAC8CDA69E2}"/>
              </a:ext>
            </a:extLst>
          </p:cNvPr>
          <p:cNvSpPr/>
          <p:nvPr/>
        </p:nvSpPr>
        <p:spPr>
          <a:xfrm>
            <a:off x="5728451" y="2572210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36;p25">
            <a:extLst>
              <a:ext uri="{FF2B5EF4-FFF2-40B4-BE49-F238E27FC236}">
                <a16:creationId xmlns:a16="http://schemas.microsoft.com/office/drawing/2014/main" xmlns="" id="{03DB7D82-C46D-4A7B-90DB-9BEE3ECA0977}"/>
              </a:ext>
            </a:extLst>
          </p:cNvPr>
          <p:cNvSpPr/>
          <p:nvPr/>
        </p:nvSpPr>
        <p:spPr>
          <a:xfrm>
            <a:off x="2817576" y="1185310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37;p25">
            <a:extLst>
              <a:ext uri="{FF2B5EF4-FFF2-40B4-BE49-F238E27FC236}">
                <a16:creationId xmlns:a16="http://schemas.microsoft.com/office/drawing/2014/main" xmlns="" id="{978A80CA-AFF5-49F4-9EE8-8FFE77AD937A}"/>
              </a:ext>
            </a:extLst>
          </p:cNvPr>
          <p:cNvSpPr/>
          <p:nvPr/>
        </p:nvSpPr>
        <p:spPr>
          <a:xfrm>
            <a:off x="3676626" y="116710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438;p25">
            <a:extLst>
              <a:ext uri="{FF2B5EF4-FFF2-40B4-BE49-F238E27FC236}">
                <a16:creationId xmlns:a16="http://schemas.microsoft.com/office/drawing/2014/main" xmlns="" id="{47691390-B300-4B1F-907B-DF6492F9A9D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4958" t="23354" r="24873" b="21988"/>
          <a:stretch/>
        </p:blipFill>
        <p:spPr>
          <a:xfrm>
            <a:off x="3819498" y="343985"/>
            <a:ext cx="782850" cy="61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39;p25">
            <a:extLst>
              <a:ext uri="{FF2B5EF4-FFF2-40B4-BE49-F238E27FC236}">
                <a16:creationId xmlns:a16="http://schemas.microsoft.com/office/drawing/2014/main" xmlns="" id="{D772CB06-5CCB-4699-BE49-6A51995282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404" t="19328" r="11711" b="19328"/>
          <a:stretch/>
        </p:blipFill>
        <p:spPr>
          <a:xfrm>
            <a:off x="5326248" y="333270"/>
            <a:ext cx="820949" cy="48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40;p25">
            <a:extLst>
              <a:ext uri="{FF2B5EF4-FFF2-40B4-BE49-F238E27FC236}">
                <a16:creationId xmlns:a16="http://schemas.microsoft.com/office/drawing/2014/main" xmlns="" id="{21555B68-2419-4B50-97ED-5F36218D654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6867" t="16765" r="29066" b="16705"/>
          <a:stretch/>
        </p:blipFill>
        <p:spPr>
          <a:xfrm>
            <a:off x="6223398" y="1356097"/>
            <a:ext cx="668550" cy="7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41;p25">
            <a:extLst>
              <a:ext uri="{FF2B5EF4-FFF2-40B4-BE49-F238E27FC236}">
                <a16:creationId xmlns:a16="http://schemas.microsoft.com/office/drawing/2014/main" xmlns="" id="{208571C7-A7FC-4A79-8DA7-33AE5191330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2177" t="33555" r="11995" b="29023"/>
          <a:stretch/>
        </p:blipFill>
        <p:spPr>
          <a:xfrm>
            <a:off x="5780198" y="2978160"/>
            <a:ext cx="960475" cy="3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42;p25">
            <a:extLst>
              <a:ext uri="{FF2B5EF4-FFF2-40B4-BE49-F238E27FC236}">
                <a16:creationId xmlns:a16="http://schemas.microsoft.com/office/drawing/2014/main" xmlns="" id="{FD276AE8-A4A3-4B96-8568-70FA4576797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3784" t="32742" r="13551" b="32102"/>
          <a:stretch/>
        </p:blipFill>
        <p:spPr>
          <a:xfrm>
            <a:off x="4469075" y="3564712"/>
            <a:ext cx="960475" cy="334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43;p25">
            <a:extLst>
              <a:ext uri="{FF2B5EF4-FFF2-40B4-BE49-F238E27FC236}">
                <a16:creationId xmlns:a16="http://schemas.microsoft.com/office/drawing/2014/main" xmlns="" id="{E0FC1806-413B-44D5-B0BB-612A2E8E429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9871" t="9490" r="25114" b="14527"/>
          <a:stretch/>
        </p:blipFill>
        <p:spPr>
          <a:xfrm>
            <a:off x="3320673" y="2754620"/>
            <a:ext cx="668550" cy="66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44;p25">
            <a:extLst>
              <a:ext uri="{FF2B5EF4-FFF2-40B4-BE49-F238E27FC236}">
                <a16:creationId xmlns:a16="http://schemas.microsoft.com/office/drawing/2014/main" xmlns="" id="{6590359D-5FB9-4DBF-91AF-595AE7506F7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2013" t="27835" r="8640" b="22484"/>
          <a:stretch/>
        </p:blipFill>
        <p:spPr>
          <a:xfrm>
            <a:off x="2880323" y="1506535"/>
            <a:ext cx="924726" cy="4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419;p24">
            <a:extLst>
              <a:ext uri="{FF2B5EF4-FFF2-40B4-BE49-F238E27FC236}">
                <a16:creationId xmlns:a16="http://schemas.microsoft.com/office/drawing/2014/main" xmlns="" id="{F1A18A06-6584-4B20-B0C8-7D7140B0AC6A}"/>
              </a:ext>
            </a:extLst>
          </p:cNvPr>
          <p:cNvSpPr txBox="1"/>
          <p:nvPr/>
        </p:nvSpPr>
        <p:spPr>
          <a:xfrm>
            <a:off x="830210" y="3801056"/>
            <a:ext cx="26763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* PRINCIPALES MARCAS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97983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21;p29">
            <a:extLst>
              <a:ext uri="{FF2B5EF4-FFF2-40B4-BE49-F238E27FC236}">
                <a16:creationId xmlns:a16="http://schemas.microsoft.com/office/drawing/2014/main" xmlns="" id="{34BD3822-138E-43D9-B611-E78C0CA3020B}"/>
              </a:ext>
            </a:extLst>
          </p:cNvPr>
          <p:cNvGrpSpPr/>
          <p:nvPr/>
        </p:nvGrpSpPr>
        <p:grpSpPr>
          <a:xfrm>
            <a:off x="3896178" y="1376695"/>
            <a:ext cx="1815900" cy="1815900"/>
            <a:chOff x="3664038" y="1663782"/>
            <a:chExt cx="1815900" cy="1815900"/>
          </a:xfrm>
        </p:grpSpPr>
        <p:sp>
          <p:nvSpPr>
            <p:cNvPr id="3" name="Google Shape;522;p29">
              <a:extLst>
                <a:ext uri="{FF2B5EF4-FFF2-40B4-BE49-F238E27FC236}">
                  <a16:creationId xmlns:a16="http://schemas.microsoft.com/office/drawing/2014/main" xmlns="" id="{95511421-4ED6-4F6E-9CFE-385C934879A5}"/>
                </a:ext>
              </a:extLst>
            </p:cNvPr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1B786E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23;p29">
              <a:extLst>
                <a:ext uri="{FF2B5EF4-FFF2-40B4-BE49-F238E27FC236}">
                  <a16:creationId xmlns:a16="http://schemas.microsoft.com/office/drawing/2014/main" xmlns="" id="{8C072F18-C498-46B6-B78C-A1C1D91396E8}"/>
                </a:ext>
              </a:extLst>
            </p:cNvPr>
            <p:cNvSpPr txBox="1"/>
            <p:nvPr/>
          </p:nvSpPr>
          <p:spPr>
            <a:xfrm>
              <a:off x="3816451" y="2160650"/>
              <a:ext cx="15111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DESARROLLO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COOPERATIVO</a:t>
              </a:r>
              <a:endParaRPr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" name="Google Shape;524;p29">
            <a:extLst>
              <a:ext uri="{FF2B5EF4-FFF2-40B4-BE49-F238E27FC236}">
                <a16:creationId xmlns:a16="http://schemas.microsoft.com/office/drawing/2014/main" xmlns="" id="{6D91AA27-5FB0-42F1-8D91-1035BA6E0C87}"/>
              </a:ext>
            </a:extLst>
          </p:cNvPr>
          <p:cNvSpPr/>
          <p:nvPr/>
        </p:nvSpPr>
        <p:spPr>
          <a:xfrm>
            <a:off x="4274205" y="158742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25;p29">
            <a:extLst>
              <a:ext uri="{FF2B5EF4-FFF2-40B4-BE49-F238E27FC236}">
                <a16:creationId xmlns:a16="http://schemas.microsoft.com/office/drawing/2014/main" xmlns="" id="{23EE492A-A64E-46AA-A1D8-30EC29B0D097}"/>
              </a:ext>
            </a:extLst>
          </p:cNvPr>
          <p:cNvSpPr/>
          <p:nvPr/>
        </p:nvSpPr>
        <p:spPr>
          <a:xfrm>
            <a:off x="4264385" y="3346286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26;p29">
            <a:extLst>
              <a:ext uri="{FF2B5EF4-FFF2-40B4-BE49-F238E27FC236}">
                <a16:creationId xmlns:a16="http://schemas.microsoft.com/office/drawing/2014/main" xmlns="" id="{F611BB13-A5B7-47D1-BE34-50EC89FF7C96}"/>
              </a:ext>
            </a:extLst>
          </p:cNvPr>
          <p:cNvSpPr/>
          <p:nvPr/>
        </p:nvSpPr>
        <p:spPr>
          <a:xfrm>
            <a:off x="2676110" y="1750338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27;p29">
            <a:extLst>
              <a:ext uri="{FF2B5EF4-FFF2-40B4-BE49-F238E27FC236}">
                <a16:creationId xmlns:a16="http://schemas.microsoft.com/office/drawing/2014/main" xmlns="" id="{6AA1599E-D48C-48D4-8AFB-42D0F372ECB5}"/>
              </a:ext>
            </a:extLst>
          </p:cNvPr>
          <p:cNvSpPr/>
          <p:nvPr/>
        </p:nvSpPr>
        <p:spPr>
          <a:xfrm>
            <a:off x="5863568" y="1753938"/>
            <a:ext cx="1068600" cy="1068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28;p29">
            <a:extLst>
              <a:ext uri="{FF2B5EF4-FFF2-40B4-BE49-F238E27FC236}">
                <a16:creationId xmlns:a16="http://schemas.microsoft.com/office/drawing/2014/main" xmlns="" id="{8ADBB52C-D3B4-41D0-B07B-A29D570D1526}"/>
              </a:ext>
            </a:extLst>
          </p:cNvPr>
          <p:cNvSpPr/>
          <p:nvPr/>
        </p:nvSpPr>
        <p:spPr>
          <a:xfrm rot="-2700000">
            <a:off x="3146245" y="623102"/>
            <a:ext cx="1068721" cy="1068721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29;p29">
            <a:extLst>
              <a:ext uri="{FF2B5EF4-FFF2-40B4-BE49-F238E27FC236}">
                <a16:creationId xmlns:a16="http://schemas.microsoft.com/office/drawing/2014/main" xmlns="" id="{251B16B6-51C0-41D1-B4E2-DD01D921C527}"/>
              </a:ext>
            </a:extLst>
          </p:cNvPr>
          <p:cNvSpPr/>
          <p:nvPr/>
        </p:nvSpPr>
        <p:spPr>
          <a:xfrm rot="-2700000">
            <a:off x="5393203" y="2883980"/>
            <a:ext cx="1068721" cy="1068721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30;p29">
            <a:extLst>
              <a:ext uri="{FF2B5EF4-FFF2-40B4-BE49-F238E27FC236}">
                <a16:creationId xmlns:a16="http://schemas.microsoft.com/office/drawing/2014/main" xmlns="" id="{237BBEE7-4827-4973-9368-CC3CAF3A8847}"/>
              </a:ext>
            </a:extLst>
          </p:cNvPr>
          <p:cNvSpPr/>
          <p:nvPr/>
        </p:nvSpPr>
        <p:spPr>
          <a:xfrm rot="-2700000">
            <a:off x="3145542" y="2879721"/>
            <a:ext cx="1068721" cy="1068721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31;p29">
            <a:extLst>
              <a:ext uri="{FF2B5EF4-FFF2-40B4-BE49-F238E27FC236}">
                <a16:creationId xmlns:a16="http://schemas.microsoft.com/office/drawing/2014/main" xmlns="" id="{91CF5AED-2337-4683-93FA-CA58A84C1305}"/>
              </a:ext>
            </a:extLst>
          </p:cNvPr>
          <p:cNvSpPr/>
          <p:nvPr/>
        </p:nvSpPr>
        <p:spPr>
          <a:xfrm rot="-2700000">
            <a:off x="5398035" y="627227"/>
            <a:ext cx="1068721" cy="1068721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B78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532;p29">
            <a:extLst>
              <a:ext uri="{FF2B5EF4-FFF2-40B4-BE49-F238E27FC236}">
                <a16:creationId xmlns:a16="http://schemas.microsoft.com/office/drawing/2014/main" xmlns="" id="{0497229D-C984-4AC7-945B-20DB9577207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5110"/>
          <a:stretch/>
        </p:blipFill>
        <p:spPr>
          <a:xfrm>
            <a:off x="6012215" y="1978823"/>
            <a:ext cx="771300" cy="654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33;p29">
            <a:extLst>
              <a:ext uri="{FF2B5EF4-FFF2-40B4-BE49-F238E27FC236}">
                <a16:creationId xmlns:a16="http://schemas.microsoft.com/office/drawing/2014/main" xmlns="" id="{BD198A77-7CF1-4D43-B483-38F615CA24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5110"/>
          <a:stretch/>
        </p:blipFill>
        <p:spPr>
          <a:xfrm>
            <a:off x="4444003" y="390959"/>
            <a:ext cx="729001" cy="61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34;p29">
            <a:extLst>
              <a:ext uri="{FF2B5EF4-FFF2-40B4-BE49-F238E27FC236}">
                <a16:creationId xmlns:a16="http://schemas.microsoft.com/office/drawing/2014/main" xmlns="" id="{5AC6445C-D8F7-43B4-B9BE-96CD01BA0DE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6074" t="5430" r="15111" b="19251"/>
          <a:stretch/>
        </p:blipFill>
        <p:spPr>
          <a:xfrm>
            <a:off x="5633228" y="3105463"/>
            <a:ext cx="598164" cy="65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35;p29">
            <a:extLst>
              <a:ext uri="{FF2B5EF4-FFF2-40B4-BE49-F238E27FC236}">
                <a16:creationId xmlns:a16="http://schemas.microsoft.com/office/drawing/2014/main" xmlns="" id="{0EB87F82-A9B9-4D3C-B1E7-4C2CBEF0CE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6397" r="29353" b="15109"/>
          <a:stretch/>
        </p:blipFill>
        <p:spPr>
          <a:xfrm>
            <a:off x="3300077" y="3009076"/>
            <a:ext cx="728999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36;p29">
            <a:extLst>
              <a:ext uri="{FF2B5EF4-FFF2-40B4-BE49-F238E27FC236}">
                <a16:creationId xmlns:a16="http://schemas.microsoft.com/office/drawing/2014/main" xmlns="" id="{56D966AB-2B43-4347-BE22-94783C1A656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1845" r="8006" b="15110"/>
          <a:stretch/>
        </p:blipFill>
        <p:spPr>
          <a:xfrm>
            <a:off x="2875475" y="1968982"/>
            <a:ext cx="598150" cy="63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537;p29">
            <a:extLst>
              <a:ext uri="{FF2B5EF4-FFF2-40B4-BE49-F238E27FC236}">
                <a16:creationId xmlns:a16="http://schemas.microsoft.com/office/drawing/2014/main" xmlns="" id="{34EEBA7B-F1F2-45D6-9A57-B2147D45AC3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16074" r="15111" b="15110"/>
          <a:stretch/>
        </p:blipFill>
        <p:spPr>
          <a:xfrm>
            <a:off x="3423002" y="839784"/>
            <a:ext cx="515025" cy="63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538;p29">
            <a:extLst>
              <a:ext uri="{FF2B5EF4-FFF2-40B4-BE49-F238E27FC236}">
                <a16:creationId xmlns:a16="http://schemas.microsoft.com/office/drawing/2014/main" xmlns="" id="{D7A6F75F-CEE2-4791-ACB1-5A5D3FDEC90C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6053" t="13713" r="33112" b="29357"/>
          <a:stretch/>
        </p:blipFill>
        <p:spPr>
          <a:xfrm>
            <a:off x="5537765" y="788813"/>
            <a:ext cx="728999" cy="68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39;p29">
            <a:extLst>
              <a:ext uri="{FF2B5EF4-FFF2-40B4-BE49-F238E27FC236}">
                <a16:creationId xmlns:a16="http://schemas.microsoft.com/office/drawing/2014/main" xmlns="" id="{928804B8-F121-4BA5-A942-3936642D3B6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7105" r="8005" b="15110"/>
          <a:stretch/>
        </p:blipFill>
        <p:spPr>
          <a:xfrm>
            <a:off x="4504565" y="3559463"/>
            <a:ext cx="598150" cy="598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Google Shape;540;p29">
            <a:extLst>
              <a:ext uri="{FF2B5EF4-FFF2-40B4-BE49-F238E27FC236}">
                <a16:creationId xmlns:a16="http://schemas.microsoft.com/office/drawing/2014/main" xmlns="" id="{B2F84711-CF9C-44B5-8F3E-DA48F2772AA9}"/>
              </a:ext>
            </a:extLst>
          </p:cNvPr>
          <p:cNvCxnSpPr/>
          <p:nvPr/>
        </p:nvCxnSpPr>
        <p:spPr>
          <a:xfrm flipH="1">
            <a:off x="6461715" y="1128863"/>
            <a:ext cx="179700" cy="2100"/>
          </a:xfrm>
          <a:prstGeom prst="straightConnector1">
            <a:avLst/>
          </a:prstGeom>
          <a:noFill/>
          <a:ln w="19050" cap="flat" cmpd="sng">
            <a:solidFill>
              <a:srgbClr val="1F887E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22" name="Google Shape;541;p29">
            <a:extLst>
              <a:ext uri="{FF2B5EF4-FFF2-40B4-BE49-F238E27FC236}">
                <a16:creationId xmlns:a16="http://schemas.microsoft.com/office/drawing/2014/main" xmlns="" id="{F7070CDD-7C93-44AD-855E-46783F31871E}"/>
              </a:ext>
            </a:extLst>
          </p:cNvPr>
          <p:cNvSpPr txBox="1"/>
          <p:nvPr/>
        </p:nvSpPr>
        <p:spPr>
          <a:xfrm>
            <a:off x="6664390" y="916738"/>
            <a:ext cx="20325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COSECHA MECÁNICA</a:t>
            </a:r>
            <a:endParaRPr/>
          </a:p>
        </p:txBody>
      </p:sp>
      <p:cxnSp>
        <p:nvCxnSpPr>
          <p:cNvPr id="23" name="Google Shape;542;p29">
            <a:extLst>
              <a:ext uri="{FF2B5EF4-FFF2-40B4-BE49-F238E27FC236}">
                <a16:creationId xmlns:a16="http://schemas.microsoft.com/office/drawing/2014/main" xmlns="" id="{E0D4E6D4-CEBA-4EF2-9290-FD73DAA7600D}"/>
              </a:ext>
            </a:extLst>
          </p:cNvPr>
          <p:cNvCxnSpPr/>
          <p:nvPr/>
        </p:nvCxnSpPr>
        <p:spPr>
          <a:xfrm flipH="1">
            <a:off x="6932165" y="2305138"/>
            <a:ext cx="179700" cy="2100"/>
          </a:xfrm>
          <a:prstGeom prst="straightConnector1">
            <a:avLst/>
          </a:prstGeom>
          <a:noFill/>
          <a:ln w="19050" cap="flat" cmpd="sng">
            <a:solidFill>
              <a:srgbClr val="1F887E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24" name="Google Shape;543;p29">
            <a:extLst>
              <a:ext uri="{FF2B5EF4-FFF2-40B4-BE49-F238E27FC236}">
                <a16:creationId xmlns:a16="http://schemas.microsoft.com/office/drawing/2014/main" xmlns="" id="{254DB97A-D5F5-4991-A633-B649945E1EC3}"/>
              </a:ext>
            </a:extLst>
          </p:cNvPr>
          <p:cNvSpPr txBox="1"/>
          <p:nvPr/>
        </p:nvSpPr>
        <p:spPr>
          <a:xfrm>
            <a:off x="7083640" y="2083288"/>
            <a:ext cx="22059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PROG. DE ASISTENCIA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SOLIDARIA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" name="Google Shape;544;p29">
            <a:extLst>
              <a:ext uri="{FF2B5EF4-FFF2-40B4-BE49-F238E27FC236}">
                <a16:creationId xmlns:a16="http://schemas.microsoft.com/office/drawing/2014/main" xmlns="" id="{F4F49144-FFEF-456C-BC2E-30C6E8F74DC9}"/>
              </a:ext>
            </a:extLst>
          </p:cNvPr>
          <p:cNvCxnSpPr/>
          <p:nvPr/>
        </p:nvCxnSpPr>
        <p:spPr>
          <a:xfrm flipH="1">
            <a:off x="6461703" y="3435788"/>
            <a:ext cx="179700" cy="2100"/>
          </a:xfrm>
          <a:prstGeom prst="straightConnector1">
            <a:avLst/>
          </a:prstGeom>
          <a:noFill/>
          <a:ln w="19050" cap="flat" cmpd="sng">
            <a:solidFill>
              <a:srgbClr val="1F887E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26" name="Google Shape;545;p29">
            <a:extLst>
              <a:ext uri="{FF2B5EF4-FFF2-40B4-BE49-F238E27FC236}">
                <a16:creationId xmlns:a16="http://schemas.microsoft.com/office/drawing/2014/main" xmlns="" id="{2BA0968E-581E-4C58-B4B6-C2FCCE1C774A}"/>
              </a:ext>
            </a:extLst>
          </p:cNvPr>
          <p:cNvSpPr txBox="1"/>
          <p:nvPr/>
        </p:nvSpPr>
        <p:spPr>
          <a:xfrm>
            <a:off x="6613190" y="3213938"/>
            <a:ext cx="29358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ACOMPAÑAMIENTO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ENOLÓGICO</a:t>
            </a:r>
            <a:endParaRPr dirty="0"/>
          </a:p>
        </p:txBody>
      </p:sp>
      <p:cxnSp>
        <p:nvCxnSpPr>
          <p:cNvPr id="27" name="Google Shape;546;p29">
            <a:extLst>
              <a:ext uri="{FF2B5EF4-FFF2-40B4-BE49-F238E27FC236}">
                <a16:creationId xmlns:a16="http://schemas.microsoft.com/office/drawing/2014/main" xmlns="" id="{37E7299D-DDA3-4505-9A60-7524982950CA}"/>
              </a:ext>
            </a:extLst>
          </p:cNvPr>
          <p:cNvCxnSpPr/>
          <p:nvPr/>
        </p:nvCxnSpPr>
        <p:spPr>
          <a:xfrm flipH="1">
            <a:off x="5222828" y="4204513"/>
            <a:ext cx="179700" cy="2100"/>
          </a:xfrm>
          <a:prstGeom prst="straightConnector1">
            <a:avLst/>
          </a:prstGeom>
          <a:noFill/>
          <a:ln w="19050" cap="flat" cmpd="sng">
            <a:solidFill>
              <a:srgbClr val="1F887E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28" name="Google Shape;547;p29">
            <a:extLst>
              <a:ext uri="{FF2B5EF4-FFF2-40B4-BE49-F238E27FC236}">
                <a16:creationId xmlns:a16="http://schemas.microsoft.com/office/drawing/2014/main" xmlns="" id="{DF7DBB9A-4B06-42F0-863A-190174D3CB12}"/>
              </a:ext>
            </a:extLst>
          </p:cNvPr>
          <p:cNvSpPr txBox="1"/>
          <p:nvPr/>
        </p:nvSpPr>
        <p:spPr>
          <a:xfrm>
            <a:off x="5401640" y="3982663"/>
            <a:ext cx="24816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LABORATORIO ENOLÓGICO</a:t>
            </a:r>
            <a:endParaRPr/>
          </a:p>
        </p:txBody>
      </p:sp>
      <p:cxnSp>
        <p:nvCxnSpPr>
          <p:cNvPr id="29" name="Google Shape;548;p29">
            <a:extLst>
              <a:ext uri="{FF2B5EF4-FFF2-40B4-BE49-F238E27FC236}">
                <a16:creationId xmlns:a16="http://schemas.microsoft.com/office/drawing/2014/main" xmlns="" id="{5B61AB24-50D9-4B9A-8FAD-14F3DFEACDB2}"/>
              </a:ext>
            </a:extLst>
          </p:cNvPr>
          <p:cNvCxnSpPr/>
          <p:nvPr/>
        </p:nvCxnSpPr>
        <p:spPr>
          <a:xfrm rot="10800000" flipH="1">
            <a:off x="2944440" y="1095938"/>
            <a:ext cx="190200" cy="1800"/>
          </a:xfrm>
          <a:prstGeom prst="straightConnector1">
            <a:avLst/>
          </a:prstGeom>
          <a:noFill/>
          <a:ln w="19050" cap="flat" cmpd="sng">
            <a:solidFill>
              <a:srgbClr val="1F887E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30" name="Google Shape;549;p29">
            <a:extLst>
              <a:ext uri="{FF2B5EF4-FFF2-40B4-BE49-F238E27FC236}">
                <a16:creationId xmlns:a16="http://schemas.microsoft.com/office/drawing/2014/main" xmlns="" id="{871E3813-41FF-419E-BDDD-8F03123D5696}"/>
              </a:ext>
            </a:extLst>
          </p:cNvPr>
          <p:cNvSpPr txBox="1"/>
          <p:nvPr/>
        </p:nvSpPr>
        <p:spPr>
          <a:xfrm>
            <a:off x="799315" y="873938"/>
            <a:ext cx="21177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COMPRA DE INSUMOS AGRÍCOLAS</a:t>
            </a:r>
            <a:endParaRPr/>
          </a:p>
        </p:txBody>
      </p:sp>
      <p:cxnSp>
        <p:nvCxnSpPr>
          <p:cNvPr id="31" name="Google Shape;550;p29">
            <a:extLst>
              <a:ext uri="{FF2B5EF4-FFF2-40B4-BE49-F238E27FC236}">
                <a16:creationId xmlns:a16="http://schemas.microsoft.com/office/drawing/2014/main" xmlns="" id="{0F35E102-ECD3-46CE-AC0B-E0D7D3CEC40E}"/>
              </a:ext>
            </a:extLst>
          </p:cNvPr>
          <p:cNvCxnSpPr/>
          <p:nvPr/>
        </p:nvCxnSpPr>
        <p:spPr>
          <a:xfrm rot="10800000" flipH="1">
            <a:off x="2485915" y="2287338"/>
            <a:ext cx="190200" cy="1800"/>
          </a:xfrm>
          <a:prstGeom prst="straightConnector1">
            <a:avLst/>
          </a:prstGeom>
          <a:noFill/>
          <a:ln w="19050" cap="flat" cmpd="sng">
            <a:solidFill>
              <a:srgbClr val="1F887E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32" name="Google Shape;551;p29">
            <a:extLst>
              <a:ext uri="{FF2B5EF4-FFF2-40B4-BE49-F238E27FC236}">
                <a16:creationId xmlns:a16="http://schemas.microsoft.com/office/drawing/2014/main" xmlns="" id="{7503AD98-08E7-41A6-9D8B-F764CB4B9E1A}"/>
              </a:ext>
            </a:extLst>
          </p:cNvPr>
          <p:cNvSpPr txBox="1"/>
          <p:nvPr/>
        </p:nvSpPr>
        <p:spPr>
          <a:xfrm>
            <a:off x="610840" y="1912185"/>
            <a:ext cx="20325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COMPRA DE INSUMOS 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ENOLÓGICOS</a:t>
            </a:r>
            <a:endParaRPr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" name="Google Shape;552;p29">
            <a:extLst>
              <a:ext uri="{FF2B5EF4-FFF2-40B4-BE49-F238E27FC236}">
                <a16:creationId xmlns:a16="http://schemas.microsoft.com/office/drawing/2014/main" xmlns="" id="{4A5C2C0F-4DB8-45FD-8FA2-1B1EEAB55EE1}"/>
              </a:ext>
            </a:extLst>
          </p:cNvPr>
          <p:cNvCxnSpPr/>
          <p:nvPr/>
        </p:nvCxnSpPr>
        <p:spPr>
          <a:xfrm rot="10800000" flipH="1">
            <a:off x="2945465" y="3435938"/>
            <a:ext cx="190200" cy="1800"/>
          </a:xfrm>
          <a:prstGeom prst="straightConnector1">
            <a:avLst/>
          </a:prstGeom>
          <a:noFill/>
          <a:ln w="19050" cap="flat" cmpd="sng">
            <a:solidFill>
              <a:srgbClr val="1F887E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34" name="Google Shape;553;p29">
            <a:extLst>
              <a:ext uri="{FF2B5EF4-FFF2-40B4-BE49-F238E27FC236}">
                <a16:creationId xmlns:a16="http://schemas.microsoft.com/office/drawing/2014/main" xmlns="" id="{9A40B461-637F-4001-8269-FBD820BF5CEE}"/>
              </a:ext>
            </a:extLst>
          </p:cNvPr>
          <p:cNvSpPr txBox="1"/>
          <p:nvPr/>
        </p:nvSpPr>
        <p:spPr>
          <a:xfrm>
            <a:off x="228555" y="3133038"/>
            <a:ext cx="24816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FONDO SOLIDARIO 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CONTRA GRANIZO</a:t>
            </a:r>
            <a:endParaRPr dirty="0"/>
          </a:p>
        </p:txBody>
      </p:sp>
      <p:sp>
        <p:nvSpPr>
          <p:cNvPr id="36" name="Google Shape;555;p29">
            <a:extLst>
              <a:ext uri="{FF2B5EF4-FFF2-40B4-BE49-F238E27FC236}">
                <a16:creationId xmlns:a16="http://schemas.microsoft.com/office/drawing/2014/main" xmlns="" id="{4E32A4D6-2AFB-4482-B927-79FD71599243}"/>
              </a:ext>
            </a:extLst>
          </p:cNvPr>
          <p:cNvSpPr txBox="1"/>
          <p:nvPr/>
        </p:nvSpPr>
        <p:spPr>
          <a:xfrm>
            <a:off x="5310753" y="157829"/>
            <a:ext cx="24816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ASESORAMIENTO TÉCNICO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4861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1;p16">
            <a:extLst>
              <a:ext uri="{FF2B5EF4-FFF2-40B4-BE49-F238E27FC236}">
                <a16:creationId xmlns:a16="http://schemas.microsoft.com/office/drawing/2014/main" xmlns="" id="{E8200EEB-0A44-45A8-92EA-3F9A879B59C1}"/>
              </a:ext>
            </a:extLst>
          </p:cNvPr>
          <p:cNvSpPr txBox="1"/>
          <p:nvPr/>
        </p:nvSpPr>
        <p:spPr>
          <a:xfrm>
            <a:off x="393411" y="1502069"/>
            <a:ext cx="16992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PRODUCTORES</a:t>
            </a:r>
            <a:endParaRPr b="1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92;p16">
            <a:extLst>
              <a:ext uri="{FF2B5EF4-FFF2-40B4-BE49-F238E27FC236}">
                <a16:creationId xmlns:a16="http://schemas.microsoft.com/office/drawing/2014/main" xmlns="" id="{9074DF9F-0A55-4841-889C-50726943C089}"/>
              </a:ext>
            </a:extLst>
          </p:cNvPr>
          <p:cNvSpPr txBox="1"/>
          <p:nvPr/>
        </p:nvSpPr>
        <p:spPr>
          <a:xfrm>
            <a:off x="1928630" y="1502069"/>
            <a:ext cx="15345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COOPERATIVAS</a:t>
            </a:r>
            <a:endParaRPr b="1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" name="Google Shape;93;p16">
            <a:extLst>
              <a:ext uri="{FF2B5EF4-FFF2-40B4-BE49-F238E27FC236}">
                <a16:creationId xmlns:a16="http://schemas.microsoft.com/office/drawing/2014/main" xmlns="" id="{DC524881-4FF8-44C2-B4D1-008CD67AEC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965" t="5378" r="8715" b="17240"/>
          <a:stretch/>
        </p:blipFill>
        <p:spPr>
          <a:xfrm>
            <a:off x="2335167" y="1877616"/>
            <a:ext cx="596074" cy="588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94;p16">
            <a:extLst>
              <a:ext uri="{FF2B5EF4-FFF2-40B4-BE49-F238E27FC236}">
                <a16:creationId xmlns:a16="http://schemas.microsoft.com/office/drawing/2014/main" xmlns="" id="{83584824-BB85-4919-869D-BBBFFA35840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436" t="4505" r="11330" b="13426"/>
          <a:stretch/>
        </p:blipFill>
        <p:spPr>
          <a:xfrm flipH="1">
            <a:off x="981567" y="1911731"/>
            <a:ext cx="466951" cy="52074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95;p16">
            <a:extLst>
              <a:ext uri="{FF2B5EF4-FFF2-40B4-BE49-F238E27FC236}">
                <a16:creationId xmlns:a16="http://schemas.microsoft.com/office/drawing/2014/main" xmlns="" id="{4F45BAF0-443F-48AA-A3C9-EB25B1193C3B}"/>
              </a:ext>
            </a:extLst>
          </p:cNvPr>
          <p:cNvSpPr/>
          <p:nvPr/>
        </p:nvSpPr>
        <p:spPr>
          <a:xfrm rot="-2116027">
            <a:off x="1394377" y="1058639"/>
            <a:ext cx="967459" cy="955317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701C7F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7;p16">
            <a:extLst>
              <a:ext uri="{FF2B5EF4-FFF2-40B4-BE49-F238E27FC236}">
                <a16:creationId xmlns:a16="http://schemas.microsoft.com/office/drawing/2014/main" xmlns="" id="{7B64B13D-2C07-44CF-88B0-06F71AB10E36}"/>
              </a:ext>
            </a:extLst>
          </p:cNvPr>
          <p:cNvSpPr txBox="1"/>
          <p:nvPr/>
        </p:nvSpPr>
        <p:spPr>
          <a:xfrm>
            <a:off x="3567217" y="1502069"/>
            <a:ext cx="15345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" name="Google Shape;98;p16">
            <a:extLst>
              <a:ext uri="{FF2B5EF4-FFF2-40B4-BE49-F238E27FC236}">
                <a16:creationId xmlns:a16="http://schemas.microsoft.com/office/drawing/2014/main" xmlns="" id="{18B9D4E9-CD60-4581-AA65-3275D8CCE8B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6105" y="1008038"/>
            <a:ext cx="1102149" cy="88433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99;p16">
            <a:extLst>
              <a:ext uri="{FF2B5EF4-FFF2-40B4-BE49-F238E27FC236}">
                <a16:creationId xmlns:a16="http://schemas.microsoft.com/office/drawing/2014/main" xmlns="" id="{1A9FC836-CA02-44D8-A463-47DE580C22E8}"/>
              </a:ext>
            </a:extLst>
          </p:cNvPr>
          <p:cNvSpPr txBox="1"/>
          <p:nvPr/>
        </p:nvSpPr>
        <p:spPr>
          <a:xfrm>
            <a:off x="4821898" y="1566839"/>
            <a:ext cx="16992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DISTRIBUIDORES</a:t>
            </a:r>
            <a:endParaRPr b="1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100;p16">
            <a:extLst>
              <a:ext uri="{FF2B5EF4-FFF2-40B4-BE49-F238E27FC236}">
                <a16:creationId xmlns:a16="http://schemas.microsoft.com/office/drawing/2014/main" xmlns="" id="{A34616D9-1C6B-4496-B47D-FAF88AE09A68}"/>
              </a:ext>
            </a:extLst>
          </p:cNvPr>
          <p:cNvSpPr/>
          <p:nvPr/>
        </p:nvSpPr>
        <p:spPr>
          <a:xfrm rot="-2116027">
            <a:off x="3009877" y="1048764"/>
            <a:ext cx="967459" cy="955317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701C7F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01;p16">
            <a:extLst>
              <a:ext uri="{FF2B5EF4-FFF2-40B4-BE49-F238E27FC236}">
                <a16:creationId xmlns:a16="http://schemas.microsoft.com/office/drawing/2014/main" xmlns="" id="{73BE42F9-A872-4A9B-850D-CF26131258D6}"/>
              </a:ext>
            </a:extLst>
          </p:cNvPr>
          <p:cNvSpPr/>
          <p:nvPr/>
        </p:nvSpPr>
        <p:spPr>
          <a:xfrm rot="-2116027">
            <a:off x="4398277" y="1048764"/>
            <a:ext cx="967459" cy="955317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701C7F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02;p16">
            <a:extLst>
              <a:ext uri="{FF2B5EF4-FFF2-40B4-BE49-F238E27FC236}">
                <a16:creationId xmlns:a16="http://schemas.microsoft.com/office/drawing/2014/main" xmlns="" id="{7A909FF1-0A64-4517-B8FE-B35212AB811B}"/>
              </a:ext>
            </a:extLst>
          </p:cNvPr>
          <p:cNvSpPr txBox="1"/>
          <p:nvPr/>
        </p:nvSpPr>
        <p:spPr>
          <a:xfrm>
            <a:off x="7770758" y="1534940"/>
            <a:ext cx="19275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CONS. FINAL</a:t>
            </a:r>
            <a:endParaRPr b="1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103;p16">
            <a:extLst>
              <a:ext uri="{FF2B5EF4-FFF2-40B4-BE49-F238E27FC236}">
                <a16:creationId xmlns:a16="http://schemas.microsoft.com/office/drawing/2014/main" xmlns="" id="{3BF959FD-35E0-48BA-AD21-78D95309433A}"/>
              </a:ext>
            </a:extLst>
          </p:cNvPr>
          <p:cNvSpPr/>
          <p:nvPr/>
        </p:nvSpPr>
        <p:spPr>
          <a:xfrm rot="-2116027">
            <a:off x="7205647" y="1089179"/>
            <a:ext cx="967459" cy="955317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701C7F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Google Shape;105;p16">
            <a:extLst>
              <a:ext uri="{FF2B5EF4-FFF2-40B4-BE49-F238E27FC236}">
                <a16:creationId xmlns:a16="http://schemas.microsoft.com/office/drawing/2014/main" xmlns="" id="{EB915B1A-4B93-463F-9EE8-E832BA51BC7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3776" b="38726"/>
          <a:stretch/>
        </p:blipFill>
        <p:spPr>
          <a:xfrm flipH="1">
            <a:off x="5053917" y="1890239"/>
            <a:ext cx="1263210" cy="5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06;p16">
            <a:extLst>
              <a:ext uri="{FF2B5EF4-FFF2-40B4-BE49-F238E27FC236}">
                <a16:creationId xmlns:a16="http://schemas.microsoft.com/office/drawing/2014/main" xmlns="" id="{CD1D236F-ADA3-463C-9DEC-22F369E5B7B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12640"/>
          <a:stretch/>
        </p:blipFill>
        <p:spPr>
          <a:xfrm>
            <a:off x="8200631" y="1808520"/>
            <a:ext cx="596066" cy="5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07;p16">
            <a:extLst>
              <a:ext uri="{FF2B5EF4-FFF2-40B4-BE49-F238E27FC236}">
                <a16:creationId xmlns:a16="http://schemas.microsoft.com/office/drawing/2014/main" xmlns="" id="{12787A84-2100-4944-A42D-C7D849E1C85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b="17115"/>
          <a:stretch/>
        </p:blipFill>
        <p:spPr>
          <a:xfrm>
            <a:off x="3847405" y="1817094"/>
            <a:ext cx="793890" cy="61538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99;p16">
            <a:extLst>
              <a:ext uri="{FF2B5EF4-FFF2-40B4-BE49-F238E27FC236}">
                <a16:creationId xmlns:a16="http://schemas.microsoft.com/office/drawing/2014/main" xmlns="" id="{C338B5A9-72F0-4BA8-AC72-941EABE8FF12}"/>
              </a:ext>
            </a:extLst>
          </p:cNvPr>
          <p:cNvSpPr txBox="1"/>
          <p:nvPr/>
        </p:nvSpPr>
        <p:spPr>
          <a:xfrm>
            <a:off x="5576417" y="3735344"/>
            <a:ext cx="281047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UEN MASIVOS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UEN BODEGAS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UEN MOSTOS Y GRANELES</a:t>
            </a:r>
            <a:endParaRPr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99;p16">
            <a:extLst>
              <a:ext uri="{FF2B5EF4-FFF2-40B4-BE49-F238E27FC236}">
                <a16:creationId xmlns:a16="http://schemas.microsoft.com/office/drawing/2014/main" xmlns="" id="{40892A3E-355B-4FD6-8621-A5E5265B267A}"/>
              </a:ext>
            </a:extLst>
          </p:cNvPr>
          <p:cNvSpPr txBox="1"/>
          <p:nvPr/>
        </p:nvSpPr>
        <p:spPr>
          <a:xfrm>
            <a:off x="512247" y="3549944"/>
            <a:ext cx="281047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UE DESARROLLO COPERATIVO</a:t>
            </a:r>
            <a:endParaRPr b="1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68;p13">
            <a:extLst>
              <a:ext uri="{FF2B5EF4-FFF2-40B4-BE49-F238E27FC236}">
                <a16:creationId xmlns:a16="http://schemas.microsoft.com/office/drawing/2014/main" xmlns="" id="{5FF5EA3E-D0C9-439F-95F5-EF42987BFF94}"/>
              </a:ext>
            </a:extLst>
          </p:cNvPr>
          <p:cNvSpPr/>
          <p:nvPr/>
        </p:nvSpPr>
        <p:spPr>
          <a:xfrm rot="-5400000">
            <a:off x="1732232" y="2689969"/>
            <a:ext cx="370500" cy="571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55156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68;p13">
            <a:extLst>
              <a:ext uri="{FF2B5EF4-FFF2-40B4-BE49-F238E27FC236}">
                <a16:creationId xmlns:a16="http://schemas.microsoft.com/office/drawing/2014/main" xmlns="" id="{FDC13DA0-C2B2-4148-B0DB-DA729EAB263B}"/>
              </a:ext>
            </a:extLst>
          </p:cNvPr>
          <p:cNvSpPr/>
          <p:nvPr/>
        </p:nvSpPr>
        <p:spPr>
          <a:xfrm rot="-5400000">
            <a:off x="6796402" y="2689969"/>
            <a:ext cx="370500" cy="571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55156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01;p16">
            <a:extLst>
              <a:ext uri="{FF2B5EF4-FFF2-40B4-BE49-F238E27FC236}">
                <a16:creationId xmlns:a16="http://schemas.microsoft.com/office/drawing/2014/main" xmlns="" id="{214CD1B9-ABA0-4FD9-80DF-778CA15C2E85}"/>
              </a:ext>
            </a:extLst>
          </p:cNvPr>
          <p:cNvSpPr/>
          <p:nvPr/>
        </p:nvSpPr>
        <p:spPr>
          <a:xfrm rot="-2116027">
            <a:off x="5964329" y="1069143"/>
            <a:ext cx="967459" cy="955317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701C7F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99;p16">
            <a:extLst>
              <a:ext uri="{FF2B5EF4-FFF2-40B4-BE49-F238E27FC236}">
                <a16:creationId xmlns:a16="http://schemas.microsoft.com/office/drawing/2014/main" xmlns="" id="{B9F02B05-F320-4665-A8AA-0A64F85D6A5C}"/>
              </a:ext>
            </a:extLst>
          </p:cNvPr>
          <p:cNvSpPr txBox="1"/>
          <p:nvPr/>
        </p:nvSpPr>
        <p:spPr>
          <a:xfrm>
            <a:off x="6541688" y="1549425"/>
            <a:ext cx="16992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b="1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MINORISTA</a:t>
            </a:r>
            <a:endParaRPr b="1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1BB85D5F-5A5D-4D21-A0CD-4F5B382F96C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8433"/>
          <a:stretch/>
        </p:blipFill>
        <p:spPr>
          <a:xfrm>
            <a:off x="6794070" y="1798363"/>
            <a:ext cx="685440" cy="559096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FABFD1DE-DC88-4E84-856B-13466845875E}"/>
              </a:ext>
            </a:extLst>
          </p:cNvPr>
          <p:cNvSpPr txBox="1"/>
          <p:nvPr/>
        </p:nvSpPr>
        <p:spPr>
          <a:xfrm>
            <a:off x="655923" y="15384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Cadena de valor:</a:t>
            </a:r>
          </a:p>
        </p:txBody>
      </p:sp>
    </p:spTree>
    <p:extLst>
      <p:ext uri="{BB962C8B-B14F-4D97-AF65-F5344CB8AC3E}">
        <p14:creationId xmlns:p14="http://schemas.microsoft.com/office/powerpoint/2010/main" val="318324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87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>
            <a:extLst>
              <a:ext uri="{FF2B5EF4-FFF2-40B4-BE49-F238E27FC236}">
                <a16:creationId xmlns:a16="http://schemas.microsoft.com/office/drawing/2014/main" xmlns="" id="{4F128B8D-B008-4DC8-9DCF-D1F9DB9B8E7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2727" y="1265273"/>
            <a:ext cx="2466753" cy="1988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87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xmlns="" id="{BFA0C2B9-95EF-4812-8030-343E5C33F996}"/>
              </a:ext>
            </a:extLst>
          </p:cNvPr>
          <p:cNvSpPr txBox="1"/>
          <p:nvPr/>
        </p:nvSpPr>
        <p:spPr>
          <a:xfrm>
            <a:off x="3170875" y="3025224"/>
            <a:ext cx="4212913" cy="32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5.000 PRODUCTORES</a:t>
            </a:r>
            <a:endParaRPr sz="2400" b="1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dirty="0">
                <a:latin typeface="Roboto"/>
                <a:ea typeface="Roboto"/>
                <a:cs typeface="Roboto"/>
                <a:sym typeface="Roboto"/>
              </a:rPr>
              <a:t>PRODUCEN SUS UVAS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Google Shape;62;p14">
            <a:extLst>
              <a:ext uri="{FF2B5EF4-FFF2-40B4-BE49-F238E27FC236}">
                <a16:creationId xmlns:a16="http://schemas.microsoft.com/office/drawing/2014/main" xmlns="" id="{4B53C62A-2227-46F8-B21F-8E9B66DE985C}"/>
              </a:ext>
            </a:extLst>
          </p:cNvPr>
          <p:cNvSpPr txBox="1"/>
          <p:nvPr/>
        </p:nvSpPr>
        <p:spPr>
          <a:xfrm>
            <a:off x="3359574" y="2108605"/>
            <a:ext cx="3835516" cy="25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29 COOPERATIVAS</a:t>
            </a:r>
            <a:endParaRPr sz="2400" b="1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dirty="0">
                <a:latin typeface="Roboto"/>
                <a:ea typeface="Roboto"/>
                <a:cs typeface="Roboto"/>
                <a:sym typeface="Roboto"/>
              </a:rPr>
              <a:t>ELABORAN LOS VINOS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Google Shape;63;p14">
            <a:extLst>
              <a:ext uri="{FF2B5EF4-FFF2-40B4-BE49-F238E27FC236}">
                <a16:creationId xmlns:a16="http://schemas.microsoft.com/office/drawing/2014/main" xmlns="" id="{B7C924C8-1708-46C8-BFF5-3F1B6D8CFCD6}"/>
              </a:ext>
            </a:extLst>
          </p:cNvPr>
          <p:cNvSpPr txBox="1"/>
          <p:nvPr/>
        </p:nvSpPr>
        <p:spPr>
          <a:xfrm>
            <a:off x="3540642" y="1014361"/>
            <a:ext cx="3221665" cy="36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 b="1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FECOVITA</a:t>
            </a:r>
            <a:endParaRPr sz="2400" b="1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dirty="0">
                <a:latin typeface="Roboto"/>
                <a:ea typeface="Roboto"/>
                <a:cs typeface="Roboto"/>
                <a:sym typeface="Roboto"/>
              </a:rPr>
              <a:t>FRACCIONA Y COMERCIALIZA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Google Shape;64;p14">
            <a:extLst>
              <a:ext uri="{FF2B5EF4-FFF2-40B4-BE49-F238E27FC236}">
                <a16:creationId xmlns:a16="http://schemas.microsoft.com/office/drawing/2014/main" xmlns="" id="{EC2F79F5-3C41-43A3-8596-0AA87070165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965" t="5378" r="8715" b="17240"/>
          <a:stretch/>
        </p:blipFill>
        <p:spPr>
          <a:xfrm>
            <a:off x="2965331" y="1734345"/>
            <a:ext cx="575311" cy="53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5;p14">
            <a:extLst>
              <a:ext uri="{FF2B5EF4-FFF2-40B4-BE49-F238E27FC236}">
                <a16:creationId xmlns:a16="http://schemas.microsoft.com/office/drawing/2014/main" xmlns="" id="{5AC38CF0-908F-4AF4-AFA3-478D5F496A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436" t="4505" r="11330" b="13426"/>
          <a:stretch/>
        </p:blipFill>
        <p:spPr>
          <a:xfrm>
            <a:off x="3003125" y="2659847"/>
            <a:ext cx="517986" cy="55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;p14">
            <a:extLst>
              <a:ext uri="{FF2B5EF4-FFF2-40B4-BE49-F238E27FC236}">
                <a16:creationId xmlns:a16="http://schemas.microsoft.com/office/drawing/2014/main" xmlns="" id="{7194DF6D-F732-421C-8B45-7AF533783D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214" r="7846" b="17239"/>
          <a:stretch/>
        </p:blipFill>
        <p:spPr>
          <a:xfrm>
            <a:off x="2965330" y="888114"/>
            <a:ext cx="575311" cy="5396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7;p14">
            <a:extLst>
              <a:ext uri="{FF2B5EF4-FFF2-40B4-BE49-F238E27FC236}">
                <a16:creationId xmlns:a16="http://schemas.microsoft.com/office/drawing/2014/main" xmlns="" id="{328C6119-BBF3-48AC-AF20-1EAC1F18A479}"/>
              </a:ext>
            </a:extLst>
          </p:cNvPr>
          <p:cNvSpPr/>
          <p:nvPr/>
        </p:nvSpPr>
        <p:spPr>
          <a:xfrm rot="-8100532">
            <a:off x="2485158" y="1982722"/>
            <a:ext cx="1371434" cy="1354251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701C7F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8;p14">
            <a:extLst>
              <a:ext uri="{FF2B5EF4-FFF2-40B4-BE49-F238E27FC236}">
                <a16:creationId xmlns:a16="http://schemas.microsoft.com/office/drawing/2014/main" xmlns="" id="{0292AA2A-9AF1-4F49-B44D-6531FB52D9DD}"/>
              </a:ext>
            </a:extLst>
          </p:cNvPr>
          <p:cNvSpPr/>
          <p:nvPr/>
        </p:nvSpPr>
        <p:spPr>
          <a:xfrm rot="-8100532">
            <a:off x="2476737" y="994175"/>
            <a:ext cx="1371434" cy="1354251"/>
          </a:xfrm>
          <a:prstGeom prst="arc">
            <a:avLst>
              <a:gd name="adj1" fmla="val 16200000"/>
              <a:gd name="adj2" fmla="val 0"/>
            </a:avLst>
          </a:prstGeom>
          <a:noFill/>
          <a:ln w="28575" cap="flat" cmpd="sng">
            <a:solidFill>
              <a:srgbClr val="701C7F"/>
            </a:solidFill>
            <a:prstDash val="solid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9;p14">
            <a:extLst>
              <a:ext uri="{FF2B5EF4-FFF2-40B4-BE49-F238E27FC236}">
                <a16:creationId xmlns:a16="http://schemas.microsoft.com/office/drawing/2014/main" xmlns="" id="{56271EB6-1074-4D88-B164-C45BECA6D264}"/>
              </a:ext>
            </a:extLst>
          </p:cNvPr>
          <p:cNvSpPr txBox="1"/>
          <p:nvPr/>
        </p:nvSpPr>
        <p:spPr>
          <a:xfrm>
            <a:off x="2533286" y="2327086"/>
            <a:ext cx="14394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dirty="0">
                <a:latin typeface="Roboto"/>
                <a:ea typeface="Roboto"/>
                <a:cs typeface="Roboto"/>
                <a:sym typeface="Roboto"/>
              </a:rPr>
              <a:t>54 BODEGAS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70;p14">
            <a:extLst>
              <a:ext uri="{FF2B5EF4-FFF2-40B4-BE49-F238E27FC236}">
                <a16:creationId xmlns:a16="http://schemas.microsoft.com/office/drawing/2014/main" xmlns="" id="{0FB960D3-1133-43EB-80FE-0E19D7D6C70F}"/>
              </a:ext>
            </a:extLst>
          </p:cNvPr>
          <p:cNvSpPr txBox="1"/>
          <p:nvPr/>
        </p:nvSpPr>
        <p:spPr>
          <a:xfrm>
            <a:off x="2319624" y="3286375"/>
            <a:ext cx="19275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dirty="0">
                <a:latin typeface="Roboto"/>
                <a:ea typeface="Roboto"/>
                <a:cs typeface="Roboto"/>
                <a:sym typeface="Roboto"/>
              </a:rPr>
              <a:t>25.OOO HECTÁREAS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7604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0A22C791-72EE-441D-93FE-9F8625DF0CD0}"/>
              </a:ext>
            </a:extLst>
          </p:cNvPr>
          <p:cNvSpPr txBox="1"/>
          <p:nvPr/>
        </p:nvSpPr>
        <p:spPr>
          <a:xfrm>
            <a:off x="2019177" y="50010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Misión:</a:t>
            </a:r>
          </a:p>
        </p:txBody>
      </p:sp>
      <p:grpSp>
        <p:nvGrpSpPr>
          <p:cNvPr id="50" name="Google Shape;130;p16">
            <a:extLst>
              <a:ext uri="{FF2B5EF4-FFF2-40B4-BE49-F238E27FC236}">
                <a16:creationId xmlns:a16="http://schemas.microsoft.com/office/drawing/2014/main" xmlns="" id="{60FD64D0-4694-4A4C-8DB4-7493E2165258}"/>
              </a:ext>
            </a:extLst>
          </p:cNvPr>
          <p:cNvGrpSpPr/>
          <p:nvPr/>
        </p:nvGrpSpPr>
        <p:grpSpPr>
          <a:xfrm>
            <a:off x="1416475" y="994494"/>
            <a:ext cx="7130426" cy="1924978"/>
            <a:chOff x="1178653" y="172035"/>
            <a:chExt cx="2721000" cy="3273391"/>
          </a:xfrm>
        </p:grpSpPr>
        <p:sp>
          <p:nvSpPr>
            <p:cNvPr id="51" name="Google Shape;131;p16">
              <a:extLst>
                <a:ext uri="{FF2B5EF4-FFF2-40B4-BE49-F238E27FC236}">
                  <a16:creationId xmlns:a16="http://schemas.microsoft.com/office/drawing/2014/main" xmlns="" id="{7948D4FF-A4E9-4C5A-8C2E-351C9B63F43F}"/>
                </a:ext>
              </a:extLst>
            </p:cNvPr>
            <p:cNvSpPr/>
            <p:nvPr/>
          </p:nvSpPr>
          <p:spPr>
            <a:xfrm>
              <a:off x="1178653" y="283726"/>
              <a:ext cx="2721000" cy="316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3;p16">
              <a:extLst>
                <a:ext uri="{FF2B5EF4-FFF2-40B4-BE49-F238E27FC236}">
                  <a16:creationId xmlns:a16="http://schemas.microsoft.com/office/drawing/2014/main" xmlns="" id="{EAC4AE6C-1E36-4DFB-A6E7-F5F86823510F}"/>
                </a:ext>
              </a:extLst>
            </p:cNvPr>
            <p:cNvSpPr/>
            <p:nvPr/>
          </p:nvSpPr>
          <p:spPr>
            <a:xfrm>
              <a:off x="1219298" y="172035"/>
              <a:ext cx="2595300" cy="10853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600" b="1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OPTIMIZAR EL VALOR DEL LOS PRODUCTOS</a:t>
              </a:r>
              <a:r>
                <a:rPr lang="es-419" sz="1200" b="1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419" sz="12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ENTREGADOS POR NUESTROS ASOCIADOS Y </a:t>
              </a:r>
              <a:r>
                <a:rPr lang="es-419" sz="1600" b="1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MAXIMIZAR SUS BENEFICIOS,</a:t>
              </a:r>
              <a:r>
                <a:rPr lang="es-419" sz="1200" b="1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419" sz="12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SATISFACIENDO LAS EXPECTATIVAS DE LOS CONSUMIDORES, GESTIONANDO DE MANERA FLEXIBLE NUESTRA OPERACIÓN, Y PROMOVIENDO ASÍ EL DESARROLLO DE LAS PERSONAS QUE COMPONEN NUESTRO SISTEMA COOPERATIVO Y EL DE LAS COMUNIDADES EN LAS QUE ACTUAMOS.</a:t>
              </a:r>
              <a:endParaRPr sz="1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rgbClr val="761E8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" name="Google Shape;134;p16">
            <a:extLst>
              <a:ext uri="{FF2B5EF4-FFF2-40B4-BE49-F238E27FC236}">
                <a16:creationId xmlns:a16="http://schemas.microsoft.com/office/drawing/2014/main" xmlns="" id="{C3DE7D6B-E30A-4D8A-861E-C392FF930470}"/>
              </a:ext>
            </a:extLst>
          </p:cNvPr>
          <p:cNvGrpSpPr/>
          <p:nvPr/>
        </p:nvGrpSpPr>
        <p:grpSpPr>
          <a:xfrm>
            <a:off x="1459004" y="2814124"/>
            <a:ext cx="6801028" cy="649925"/>
            <a:chOff x="1209501" y="341719"/>
            <a:chExt cx="2595300" cy="1215862"/>
          </a:xfrm>
        </p:grpSpPr>
        <p:sp>
          <p:nvSpPr>
            <p:cNvPr id="54" name="Google Shape;135;p16">
              <a:extLst>
                <a:ext uri="{FF2B5EF4-FFF2-40B4-BE49-F238E27FC236}">
                  <a16:creationId xmlns:a16="http://schemas.microsoft.com/office/drawing/2014/main" xmlns="" id="{07714312-8B59-4521-9CFB-2F6321591AFF}"/>
                </a:ext>
              </a:extLst>
            </p:cNvPr>
            <p:cNvSpPr/>
            <p:nvPr/>
          </p:nvSpPr>
          <p:spPr>
            <a:xfrm>
              <a:off x="1209501" y="472181"/>
              <a:ext cx="2595300" cy="1085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600" b="1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SER LA EMPRESA VITIVINÍCOLA LÍDER DE LA ARGENTINA, Y CRECER EN PROYECCIÓN INTERNACIONAL</a:t>
              </a:r>
              <a:r>
                <a:rPr lang="es-419" sz="1200" dirty="0">
                  <a:solidFill>
                    <a:schemeClr val="tx1"/>
                  </a:solidFill>
                  <a:latin typeface="Roboto"/>
                  <a:ea typeface="Roboto"/>
                  <a:cs typeface="Roboto"/>
                  <a:sym typeface="Roboto"/>
                </a:rPr>
                <a:t>, A TRAVÉS DEL ENFOQUE EN NUESTROS NEGOCIOS PRINCIPALES Y EL FORTALECIMIENTO DE NUESTRO SISTEMA COOPERATIVO.</a:t>
              </a:r>
              <a:endParaRPr sz="12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" name="Google Shape;136;p16">
              <a:extLst>
                <a:ext uri="{FF2B5EF4-FFF2-40B4-BE49-F238E27FC236}">
                  <a16:creationId xmlns:a16="http://schemas.microsoft.com/office/drawing/2014/main" xmlns="" id="{99EDC2F5-90BB-4FE3-8DA8-812B3169E660}"/>
                </a:ext>
              </a:extLst>
            </p:cNvPr>
            <p:cNvSpPr/>
            <p:nvPr/>
          </p:nvSpPr>
          <p:spPr>
            <a:xfrm>
              <a:off x="1233917" y="341719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dirty="0">
                <a:solidFill>
                  <a:schemeClr val="lt1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1A158218-DBDF-48A5-9ECB-5ED33588B476}"/>
              </a:ext>
            </a:extLst>
          </p:cNvPr>
          <p:cNvSpPr txBox="1"/>
          <p:nvPr/>
        </p:nvSpPr>
        <p:spPr>
          <a:xfrm>
            <a:off x="2009334" y="23759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Visión:</a:t>
            </a:r>
          </a:p>
        </p:txBody>
      </p:sp>
    </p:spTree>
    <p:extLst>
      <p:ext uri="{BB962C8B-B14F-4D97-AF65-F5344CB8AC3E}">
        <p14:creationId xmlns:p14="http://schemas.microsoft.com/office/powerpoint/2010/main" val="21757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4;p17">
            <a:extLst>
              <a:ext uri="{FF2B5EF4-FFF2-40B4-BE49-F238E27FC236}">
                <a16:creationId xmlns:a16="http://schemas.microsoft.com/office/drawing/2014/main" xmlns="" id="{7E12E17B-FBD7-48DE-B296-04C9F4E4C2EE}"/>
              </a:ext>
            </a:extLst>
          </p:cNvPr>
          <p:cNvGrpSpPr/>
          <p:nvPr/>
        </p:nvGrpSpPr>
        <p:grpSpPr>
          <a:xfrm>
            <a:off x="606257" y="1024378"/>
            <a:ext cx="3399650" cy="669600"/>
            <a:chOff x="382975" y="996025"/>
            <a:chExt cx="3399650" cy="669600"/>
          </a:xfrm>
        </p:grpSpPr>
        <p:cxnSp>
          <p:nvCxnSpPr>
            <p:cNvPr id="5" name="Google Shape;145;p17">
              <a:extLst>
                <a:ext uri="{FF2B5EF4-FFF2-40B4-BE49-F238E27FC236}">
                  <a16:creationId xmlns:a16="http://schemas.microsoft.com/office/drawing/2014/main" xmlns="" id="{B8086C08-4C6B-4485-87C0-9DFF3CF61FE6}"/>
                </a:ext>
              </a:extLst>
            </p:cNvPr>
            <p:cNvCxnSpPr/>
            <p:nvPr/>
          </p:nvCxnSpPr>
          <p:spPr>
            <a:xfrm>
              <a:off x="3438525" y="1309350"/>
              <a:ext cx="344100" cy="3441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6" name="Google Shape;146;p17">
              <a:extLst>
                <a:ext uri="{FF2B5EF4-FFF2-40B4-BE49-F238E27FC236}">
                  <a16:creationId xmlns:a16="http://schemas.microsoft.com/office/drawing/2014/main" xmlns="" id="{ACDBBB5C-08F7-4FA8-BB91-0AD77964D479}"/>
                </a:ext>
              </a:extLst>
            </p:cNvPr>
            <p:cNvSpPr txBox="1"/>
            <p:nvPr/>
          </p:nvSpPr>
          <p:spPr>
            <a:xfrm>
              <a:off x="382975" y="996025"/>
              <a:ext cx="3012300" cy="6696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800" b="1" dirty="0">
                  <a:latin typeface="Roboto"/>
                  <a:ea typeface="Roboto"/>
                  <a:cs typeface="Roboto"/>
                  <a:sym typeface="Roboto"/>
                </a:rPr>
                <a:t>MAGNANIMIDAD</a:t>
              </a:r>
              <a:endParaRPr sz="18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 b="1" dirty="0">
                  <a:latin typeface="Roboto"/>
                  <a:ea typeface="Roboto"/>
                  <a:cs typeface="Roboto"/>
                  <a:sym typeface="Roboto"/>
                </a:rPr>
                <a:t>AFRONTAR LOS DESAFÍOS CON GRANDEZA</a:t>
              </a:r>
              <a:endParaRPr sz="10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" name="Google Shape;147;p17">
            <a:extLst>
              <a:ext uri="{FF2B5EF4-FFF2-40B4-BE49-F238E27FC236}">
                <a16:creationId xmlns:a16="http://schemas.microsoft.com/office/drawing/2014/main" xmlns="" id="{F112C745-7668-4E8C-9641-FD2783BB6B88}"/>
              </a:ext>
            </a:extLst>
          </p:cNvPr>
          <p:cNvGrpSpPr/>
          <p:nvPr/>
        </p:nvGrpSpPr>
        <p:grpSpPr>
          <a:xfrm>
            <a:off x="775739" y="3180653"/>
            <a:ext cx="3228993" cy="669600"/>
            <a:chOff x="552457" y="3152300"/>
            <a:chExt cx="3228993" cy="669600"/>
          </a:xfrm>
        </p:grpSpPr>
        <p:cxnSp>
          <p:nvCxnSpPr>
            <p:cNvPr id="8" name="Google Shape;148;p17">
              <a:extLst>
                <a:ext uri="{FF2B5EF4-FFF2-40B4-BE49-F238E27FC236}">
                  <a16:creationId xmlns:a16="http://schemas.microsoft.com/office/drawing/2014/main" xmlns="" id="{B2F2D930-FF92-4845-88A5-73AE1E26AC75}"/>
                </a:ext>
              </a:extLst>
            </p:cNvPr>
            <p:cNvCxnSpPr/>
            <p:nvPr/>
          </p:nvCxnSpPr>
          <p:spPr>
            <a:xfrm rot="10800000" flipH="1">
              <a:off x="3436150" y="3214625"/>
              <a:ext cx="345300" cy="342900"/>
            </a:xfrm>
            <a:prstGeom prst="straightConnector1">
              <a:avLst/>
            </a:prstGeom>
            <a:noFill/>
            <a:ln w="19050" cap="flat" cmpd="sng">
              <a:solidFill>
                <a:srgbClr val="A64D79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9" name="Google Shape;149;p17">
              <a:extLst>
                <a:ext uri="{FF2B5EF4-FFF2-40B4-BE49-F238E27FC236}">
                  <a16:creationId xmlns:a16="http://schemas.microsoft.com/office/drawing/2014/main" xmlns="" id="{9E42D248-978B-4C57-BBD7-2A193ACB3786}"/>
                </a:ext>
              </a:extLst>
            </p:cNvPr>
            <p:cNvSpPr txBox="1"/>
            <p:nvPr/>
          </p:nvSpPr>
          <p:spPr>
            <a:xfrm>
              <a:off x="552457" y="3152300"/>
              <a:ext cx="2843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800" b="1">
                  <a:latin typeface="Roboto"/>
                  <a:ea typeface="Roboto"/>
                  <a:cs typeface="Roboto"/>
                  <a:sym typeface="Roboto"/>
                </a:rPr>
                <a:t>HUMILDAD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 b="1">
                  <a:latin typeface="Roboto"/>
                  <a:ea typeface="Roboto"/>
                  <a:cs typeface="Roboto"/>
                  <a:sym typeface="Roboto"/>
                </a:rPr>
                <a:t>RECONOCER QUE LOS LOGROS SON EL RESULTADO DE UN ESFUERZO GRUPAL </a:t>
              </a:r>
              <a:endParaRPr sz="10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" name="Google Shape;150;p17">
            <a:extLst>
              <a:ext uri="{FF2B5EF4-FFF2-40B4-BE49-F238E27FC236}">
                <a16:creationId xmlns:a16="http://schemas.microsoft.com/office/drawing/2014/main" xmlns="" id="{ED72962A-E050-478E-88E6-7819FDA5C13F}"/>
              </a:ext>
            </a:extLst>
          </p:cNvPr>
          <p:cNvSpPr/>
          <p:nvPr/>
        </p:nvSpPr>
        <p:spPr>
          <a:xfrm rot="-1800047" flipH="1">
            <a:off x="3445238" y="1114787"/>
            <a:ext cx="2690936" cy="2690936"/>
          </a:xfrm>
          <a:prstGeom prst="blockArc">
            <a:avLst>
              <a:gd name="adj1" fmla="val 14348563"/>
              <a:gd name="adj2" fmla="val 19872341"/>
              <a:gd name="adj3" fmla="val 9100"/>
            </a:avLst>
          </a:prstGeom>
          <a:solidFill>
            <a:srgbClr val="761E86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51;p17">
            <a:extLst>
              <a:ext uri="{FF2B5EF4-FFF2-40B4-BE49-F238E27FC236}">
                <a16:creationId xmlns:a16="http://schemas.microsoft.com/office/drawing/2014/main" xmlns="" id="{931E604A-74D1-427A-B09E-E96A597C4EA5}"/>
              </a:ext>
            </a:extLst>
          </p:cNvPr>
          <p:cNvGrpSpPr/>
          <p:nvPr/>
        </p:nvGrpSpPr>
        <p:grpSpPr>
          <a:xfrm>
            <a:off x="5566707" y="3180653"/>
            <a:ext cx="3012425" cy="669600"/>
            <a:chOff x="5343425" y="3152300"/>
            <a:chExt cx="3012425" cy="669600"/>
          </a:xfrm>
        </p:grpSpPr>
        <p:cxnSp>
          <p:nvCxnSpPr>
            <p:cNvPr id="14" name="Google Shape;152;p17">
              <a:extLst>
                <a:ext uri="{FF2B5EF4-FFF2-40B4-BE49-F238E27FC236}">
                  <a16:creationId xmlns:a16="http://schemas.microsoft.com/office/drawing/2014/main" xmlns="" id="{0CB841BF-4B50-4180-8F78-44F36983597C}"/>
                </a:ext>
              </a:extLst>
            </p:cNvPr>
            <p:cNvCxnSpPr/>
            <p:nvPr/>
          </p:nvCxnSpPr>
          <p:spPr>
            <a:xfrm rot="10800000">
              <a:off x="5343425" y="3214625"/>
              <a:ext cx="354900" cy="350100"/>
            </a:xfrm>
            <a:prstGeom prst="straightConnector1">
              <a:avLst/>
            </a:prstGeom>
            <a:noFill/>
            <a:ln w="19050" cap="flat" cmpd="sng">
              <a:solidFill>
                <a:srgbClr val="761E86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5" name="Google Shape;153;p17">
              <a:extLst>
                <a:ext uri="{FF2B5EF4-FFF2-40B4-BE49-F238E27FC236}">
                  <a16:creationId xmlns:a16="http://schemas.microsoft.com/office/drawing/2014/main" xmlns="" id="{2846CCBE-6099-45C1-958F-11B8FDCFA1CA}"/>
                </a:ext>
              </a:extLst>
            </p:cNvPr>
            <p:cNvSpPr txBox="1"/>
            <p:nvPr/>
          </p:nvSpPr>
          <p:spPr>
            <a:xfrm>
              <a:off x="5718550" y="3152300"/>
              <a:ext cx="26373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800" b="1">
                  <a:latin typeface="Roboto"/>
                  <a:ea typeface="Roboto"/>
                  <a:cs typeface="Roboto"/>
                  <a:sym typeface="Roboto"/>
                </a:rPr>
                <a:t>COMPROMISO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 b="1">
                  <a:latin typeface="Roboto"/>
                  <a:ea typeface="Roboto"/>
                  <a:cs typeface="Roboto"/>
                  <a:sym typeface="Roboto"/>
                </a:rPr>
                <a:t>GARANTIZAR LA PARTICIPACIÓN Y ESFUERZO PARA ALCANZAR LAS METAS</a:t>
              </a:r>
              <a:endParaRPr sz="10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" name="Google Shape;154;p17">
            <a:extLst>
              <a:ext uri="{FF2B5EF4-FFF2-40B4-BE49-F238E27FC236}">
                <a16:creationId xmlns:a16="http://schemas.microsoft.com/office/drawing/2014/main" xmlns="" id="{A92659A3-1EC5-4319-9A30-AE97E3CA527E}"/>
              </a:ext>
            </a:extLst>
          </p:cNvPr>
          <p:cNvGrpSpPr/>
          <p:nvPr/>
        </p:nvGrpSpPr>
        <p:grpSpPr>
          <a:xfrm>
            <a:off x="5568057" y="1024378"/>
            <a:ext cx="3386075" cy="669600"/>
            <a:chOff x="5344775" y="996025"/>
            <a:chExt cx="3386075" cy="669600"/>
          </a:xfrm>
        </p:grpSpPr>
        <p:cxnSp>
          <p:nvCxnSpPr>
            <p:cNvPr id="17" name="Google Shape;155;p17">
              <a:extLst>
                <a:ext uri="{FF2B5EF4-FFF2-40B4-BE49-F238E27FC236}">
                  <a16:creationId xmlns:a16="http://schemas.microsoft.com/office/drawing/2014/main" xmlns="" id="{2858B766-A05F-4AF6-8910-A6CDF55425E8}"/>
                </a:ext>
              </a:extLst>
            </p:cNvPr>
            <p:cNvCxnSpPr/>
            <p:nvPr/>
          </p:nvCxnSpPr>
          <p:spPr>
            <a:xfrm flipH="1">
              <a:off x="5344775" y="1314450"/>
              <a:ext cx="336900" cy="339000"/>
            </a:xfrm>
            <a:prstGeom prst="straightConnector1">
              <a:avLst/>
            </a:prstGeom>
            <a:noFill/>
            <a:ln w="19050" cap="flat" cmpd="sng">
              <a:solidFill>
                <a:srgbClr val="A64D79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8" name="Google Shape;156;p17">
              <a:extLst>
                <a:ext uri="{FF2B5EF4-FFF2-40B4-BE49-F238E27FC236}">
                  <a16:creationId xmlns:a16="http://schemas.microsoft.com/office/drawing/2014/main" xmlns="" id="{CF6CF289-4F3F-4620-B7EA-57467C96737D}"/>
                </a:ext>
              </a:extLst>
            </p:cNvPr>
            <p:cNvSpPr txBox="1"/>
            <p:nvPr/>
          </p:nvSpPr>
          <p:spPr>
            <a:xfrm>
              <a:off x="5718550" y="996025"/>
              <a:ext cx="30123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800" b="1">
                  <a:latin typeface="Roboto"/>
                  <a:ea typeface="Roboto"/>
                  <a:cs typeface="Roboto"/>
                  <a:sym typeface="Roboto"/>
                </a:rPr>
                <a:t>RESPETO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 b="1">
                  <a:latin typeface="Roboto"/>
                  <a:ea typeface="Roboto"/>
                  <a:cs typeface="Roboto"/>
                  <a:sym typeface="Roboto"/>
                </a:rPr>
                <a:t>TRATAR A LOS DEMÁS DE FORMA ADECUADA</a:t>
              </a:r>
              <a:endParaRPr sz="10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" name="Google Shape;159;p17">
            <a:extLst>
              <a:ext uri="{FF2B5EF4-FFF2-40B4-BE49-F238E27FC236}">
                <a16:creationId xmlns:a16="http://schemas.microsoft.com/office/drawing/2014/main" xmlns="" id="{667C394D-AF45-4BAA-90B3-4DAEB8B25A2B}"/>
              </a:ext>
            </a:extLst>
          </p:cNvPr>
          <p:cNvSpPr/>
          <p:nvPr/>
        </p:nvSpPr>
        <p:spPr>
          <a:xfrm rot="-9000757" flipH="1">
            <a:off x="3444916" y="1115123"/>
            <a:ext cx="2690226" cy="2690226"/>
          </a:xfrm>
          <a:prstGeom prst="blockArc">
            <a:avLst>
              <a:gd name="adj1" fmla="val 17967225"/>
              <a:gd name="adj2" fmla="val 1529547"/>
              <a:gd name="adj3" fmla="val 9279"/>
            </a:avLst>
          </a:prstGeom>
          <a:solidFill>
            <a:srgbClr val="761E86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160;p17">
            <a:extLst>
              <a:ext uri="{FF2B5EF4-FFF2-40B4-BE49-F238E27FC236}">
                <a16:creationId xmlns:a16="http://schemas.microsoft.com/office/drawing/2014/main" xmlns="" id="{269AA988-062F-4848-83DF-772A24BCF555}"/>
              </a:ext>
            </a:extLst>
          </p:cNvPr>
          <p:cNvCxnSpPr/>
          <p:nvPr/>
        </p:nvCxnSpPr>
        <p:spPr>
          <a:xfrm>
            <a:off x="3673182" y="1328878"/>
            <a:ext cx="240600" cy="288900"/>
          </a:xfrm>
          <a:prstGeom prst="straightConnector1">
            <a:avLst/>
          </a:prstGeom>
          <a:noFill/>
          <a:ln w="19050" cap="flat" cmpd="sng">
            <a:solidFill>
              <a:srgbClr val="761E86"/>
            </a:solidFill>
            <a:prstDash val="solid"/>
            <a:round/>
            <a:headEnd type="oval" w="med" len="med"/>
            <a:tailEnd type="none" w="sm" len="sm"/>
          </a:ln>
        </p:spPr>
      </p:cxnSp>
      <p:pic>
        <p:nvPicPr>
          <p:cNvPr id="21" name="Google Shape;162;p17">
            <a:extLst>
              <a:ext uri="{FF2B5EF4-FFF2-40B4-BE49-F238E27FC236}">
                <a16:creationId xmlns:a16="http://schemas.microsoft.com/office/drawing/2014/main" xmlns="" id="{4FFE2ECB-7B41-49E1-8CDE-2C3E3F355B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337" t="17707" r="6239" b="16442"/>
          <a:stretch/>
        </p:blipFill>
        <p:spPr>
          <a:xfrm>
            <a:off x="4254820" y="2060353"/>
            <a:ext cx="1109650" cy="6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162D0DB6-9568-4543-9263-DBFDE2E930F2}"/>
              </a:ext>
            </a:extLst>
          </p:cNvPr>
          <p:cNvSpPr txBox="1"/>
          <p:nvPr/>
        </p:nvSpPr>
        <p:spPr>
          <a:xfrm>
            <a:off x="989492" y="241836"/>
            <a:ext cx="698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Valores:</a:t>
            </a:r>
          </a:p>
        </p:txBody>
      </p:sp>
      <p:sp>
        <p:nvSpPr>
          <p:cNvPr id="24" name="Google Shape;143;p17">
            <a:extLst>
              <a:ext uri="{FF2B5EF4-FFF2-40B4-BE49-F238E27FC236}">
                <a16:creationId xmlns:a16="http://schemas.microsoft.com/office/drawing/2014/main" xmlns="" id="{79B88377-B1E9-430B-8225-B6533CFC055C}"/>
              </a:ext>
            </a:extLst>
          </p:cNvPr>
          <p:cNvSpPr/>
          <p:nvPr/>
        </p:nvSpPr>
        <p:spPr>
          <a:xfrm>
            <a:off x="3514039" y="1189897"/>
            <a:ext cx="2540100" cy="25401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57;p17">
            <a:extLst>
              <a:ext uri="{FF2B5EF4-FFF2-40B4-BE49-F238E27FC236}">
                <a16:creationId xmlns:a16="http://schemas.microsoft.com/office/drawing/2014/main" xmlns="" id="{B6D5DF7B-86A6-4AC5-8F9B-1DDE25575190}"/>
              </a:ext>
            </a:extLst>
          </p:cNvPr>
          <p:cNvSpPr/>
          <p:nvPr/>
        </p:nvSpPr>
        <p:spPr>
          <a:xfrm rot="1800047">
            <a:off x="3436382" y="1110589"/>
            <a:ext cx="2690936" cy="2690936"/>
          </a:xfrm>
          <a:prstGeom prst="blockArc">
            <a:avLst>
              <a:gd name="adj1" fmla="val 14545937"/>
              <a:gd name="adj2" fmla="val 19902139"/>
              <a:gd name="adj3" fmla="val 9115"/>
            </a:avLst>
          </a:prstGeom>
          <a:solidFill>
            <a:srgbClr val="C27BA0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158;p17">
            <a:extLst>
              <a:ext uri="{FF2B5EF4-FFF2-40B4-BE49-F238E27FC236}">
                <a16:creationId xmlns:a16="http://schemas.microsoft.com/office/drawing/2014/main" xmlns="" id="{3DFB2154-ACA3-4525-B21D-B736B585DC9B}"/>
              </a:ext>
            </a:extLst>
          </p:cNvPr>
          <p:cNvSpPr/>
          <p:nvPr/>
        </p:nvSpPr>
        <p:spPr>
          <a:xfrm rot="9000757">
            <a:off x="3444917" y="1124884"/>
            <a:ext cx="2690226" cy="2690226"/>
          </a:xfrm>
          <a:prstGeom prst="blockArc">
            <a:avLst>
              <a:gd name="adj1" fmla="val 18041678"/>
              <a:gd name="adj2" fmla="val 1798478"/>
              <a:gd name="adj3" fmla="val 9595"/>
            </a:avLst>
          </a:prstGeom>
          <a:solidFill>
            <a:srgbClr val="C27BA0"/>
          </a:solidFill>
          <a:ln>
            <a:noFill/>
          </a:ln>
          <a:effectLst>
            <a:outerShdw blurRad="71438" dist="9525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86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168;p18">
            <a:extLst>
              <a:ext uri="{FF2B5EF4-FFF2-40B4-BE49-F238E27FC236}">
                <a16:creationId xmlns:a16="http://schemas.microsoft.com/office/drawing/2014/main" xmlns="" id="{69D332B2-998C-4C86-9AD5-4C183F6403C2}"/>
              </a:ext>
            </a:extLst>
          </p:cNvPr>
          <p:cNvGrpSpPr/>
          <p:nvPr/>
        </p:nvGrpSpPr>
        <p:grpSpPr>
          <a:xfrm>
            <a:off x="1183131" y="3050604"/>
            <a:ext cx="2939827" cy="643356"/>
            <a:chOff x="1593000" y="2322568"/>
            <a:chExt cx="2939827" cy="643356"/>
          </a:xfrm>
        </p:grpSpPr>
        <p:sp>
          <p:nvSpPr>
            <p:cNvPr id="26" name="Google Shape;169;p18">
              <a:extLst>
                <a:ext uri="{FF2B5EF4-FFF2-40B4-BE49-F238E27FC236}">
                  <a16:creationId xmlns:a16="http://schemas.microsoft.com/office/drawing/2014/main" xmlns="" id="{9A881E48-572C-4AA5-841A-B5DE74BE5A95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0;p18">
              <a:extLst>
                <a:ext uri="{FF2B5EF4-FFF2-40B4-BE49-F238E27FC236}">
                  <a16:creationId xmlns:a16="http://schemas.microsoft.com/office/drawing/2014/main" xmlns="" id="{58E164E5-B365-4514-88A7-38DAB5397BEF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1;p18">
              <a:extLst>
                <a:ext uri="{FF2B5EF4-FFF2-40B4-BE49-F238E27FC236}">
                  <a16:creationId xmlns:a16="http://schemas.microsoft.com/office/drawing/2014/main" xmlns="" id="{A89DB820-720C-4A9C-B5AB-F13B162E941D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MILLONES DE LITROS POR MES</a:t>
              </a: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" name="Google Shape;172;p18">
              <a:extLst>
                <a:ext uri="{FF2B5EF4-FFF2-40B4-BE49-F238E27FC236}">
                  <a16:creationId xmlns:a16="http://schemas.microsoft.com/office/drawing/2014/main" xmlns="" id="{F173E9A4-D1A5-4884-823D-3F991C7EF6D8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3;p18">
              <a:extLst>
                <a:ext uri="{FF2B5EF4-FFF2-40B4-BE49-F238E27FC236}">
                  <a16:creationId xmlns:a16="http://schemas.microsoft.com/office/drawing/2014/main" xmlns="" id="{4CACE183-6F60-4DD5-B5C5-AAF6EFB77ABA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0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22,5</a:t>
              </a:r>
              <a:endParaRPr sz="2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" name="Google Shape;174;p18">
            <a:extLst>
              <a:ext uri="{FF2B5EF4-FFF2-40B4-BE49-F238E27FC236}">
                <a16:creationId xmlns:a16="http://schemas.microsoft.com/office/drawing/2014/main" xmlns="" id="{EBF145F7-3F5B-4B23-A857-791582354371}"/>
              </a:ext>
            </a:extLst>
          </p:cNvPr>
          <p:cNvGrpSpPr/>
          <p:nvPr/>
        </p:nvGrpSpPr>
        <p:grpSpPr>
          <a:xfrm>
            <a:off x="1184536" y="972813"/>
            <a:ext cx="2939826" cy="643362"/>
            <a:chOff x="1593000" y="2322568"/>
            <a:chExt cx="2939826" cy="643362"/>
          </a:xfrm>
        </p:grpSpPr>
        <p:sp>
          <p:nvSpPr>
            <p:cNvPr id="33" name="Google Shape;175;p18">
              <a:extLst>
                <a:ext uri="{FF2B5EF4-FFF2-40B4-BE49-F238E27FC236}">
                  <a16:creationId xmlns:a16="http://schemas.microsoft.com/office/drawing/2014/main" xmlns="" id="{26149BF1-41FF-4860-A5B4-F80E93A75D38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6;p18">
              <a:extLst>
                <a:ext uri="{FF2B5EF4-FFF2-40B4-BE49-F238E27FC236}">
                  <a16:creationId xmlns:a16="http://schemas.microsoft.com/office/drawing/2014/main" xmlns="" id="{B7BF6EC6-D058-440F-B78C-7FE89983FA3B}"/>
                </a:ext>
              </a:extLst>
            </p:cNvPr>
            <p:cNvSpPr/>
            <p:nvPr/>
          </p:nvSpPr>
          <p:spPr>
            <a:xfrm rot="16200000">
              <a:off x="3501574" y="1934677"/>
              <a:ext cx="643356" cy="1419149"/>
            </a:xfrm>
            <a:prstGeom prst="flowChartOffpageConnector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7;p18">
              <a:extLst>
                <a:ext uri="{FF2B5EF4-FFF2-40B4-BE49-F238E27FC236}">
                  <a16:creationId xmlns:a16="http://schemas.microsoft.com/office/drawing/2014/main" xmlns="" id="{7401CA0B-2694-455B-B28A-813F3BCF2778}"/>
                </a:ext>
              </a:extLst>
            </p:cNvPr>
            <p:cNvSpPr/>
            <p:nvPr/>
          </p:nvSpPr>
          <p:spPr>
            <a:xfrm>
              <a:off x="2342625" y="2389324"/>
              <a:ext cx="1940700" cy="4959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UNIDADES COMERCIALES</a:t>
              </a: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178;p18">
              <a:extLst>
                <a:ext uri="{FF2B5EF4-FFF2-40B4-BE49-F238E27FC236}">
                  <a16:creationId xmlns:a16="http://schemas.microsoft.com/office/drawing/2014/main" xmlns="" id="{DB601D0B-0355-46E8-8009-A2CF4853C48F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9;p18">
              <a:extLst>
                <a:ext uri="{FF2B5EF4-FFF2-40B4-BE49-F238E27FC236}">
                  <a16:creationId xmlns:a16="http://schemas.microsoft.com/office/drawing/2014/main" xmlns="" id="{5DA2BD79-9598-4B52-9C1E-DCDD93BD575D}"/>
                </a:ext>
              </a:extLst>
            </p:cNvPr>
            <p:cNvSpPr/>
            <p:nvPr/>
          </p:nvSpPr>
          <p:spPr>
            <a:xfrm>
              <a:off x="1593000" y="2322581"/>
              <a:ext cx="690000" cy="6426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11</a:t>
              </a:r>
              <a:endParaRPr sz="2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" name="Google Shape;180;p18">
            <a:extLst>
              <a:ext uri="{FF2B5EF4-FFF2-40B4-BE49-F238E27FC236}">
                <a16:creationId xmlns:a16="http://schemas.microsoft.com/office/drawing/2014/main" xmlns="" id="{0AFBC1F3-200E-44BB-BCA2-DD8481F531FB}"/>
              </a:ext>
            </a:extLst>
          </p:cNvPr>
          <p:cNvGrpSpPr/>
          <p:nvPr/>
        </p:nvGrpSpPr>
        <p:grpSpPr>
          <a:xfrm>
            <a:off x="1184536" y="1670472"/>
            <a:ext cx="2939827" cy="643356"/>
            <a:chOff x="1593000" y="2322568"/>
            <a:chExt cx="2939827" cy="643356"/>
          </a:xfrm>
        </p:grpSpPr>
        <p:sp>
          <p:nvSpPr>
            <p:cNvPr id="39" name="Google Shape;181;p18">
              <a:extLst>
                <a:ext uri="{FF2B5EF4-FFF2-40B4-BE49-F238E27FC236}">
                  <a16:creationId xmlns:a16="http://schemas.microsoft.com/office/drawing/2014/main" xmlns="" id="{66161B89-E2BC-4811-B168-10D3BA79FB27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2;p18">
              <a:extLst>
                <a:ext uri="{FF2B5EF4-FFF2-40B4-BE49-F238E27FC236}">
                  <a16:creationId xmlns:a16="http://schemas.microsoft.com/office/drawing/2014/main" xmlns="" id="{706C385B-5B6D-4A52-8066-ED165BB471F8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3;p18">
              <a:extLst>
                <a:ext uri="{FF2B5EF4-FFF2-40B4-BE49-F238E27FC236}">
                  <a16:creationId xmlns:a16="http://schemas.microsoft.com/office/drawing/2014/main" xmlns="" id="{F9447FDF-CD3D-48C8-9020-566010F02D51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MERCADO ARGENTINO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184;p18">
              <a:extLst>
                <a:ext uri="{FF2B5EF4-FFF2-40B4-BE49-F238E27FC236}">
                  <a16:creationId xmlns:a16="http://schemas.microsoft.com/office/drawing/2014/main" xmlns="" id="{D9AB26F4-907C-4C31-8753-47B12FF8897E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5;p18">
              <a:extLst>
                <a:ext uri="{FF2B5EF4-FFF2-40B4-BE49-F238E27FC236}">
                  <a16:creationId xmlns:a16="http://schemas.microsoft.com/office/drawing/2014/main" xmlns="" id="{E09744BA-6311-4601-A3F1-617099E33FE5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30%</a:t>
              </a:r>
              <a:endParaRPr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" name="Google Shape;168;p18">
            <a:extLst>
              <a:ext uri="{FF2B5EF4-FFF2-40B4-BE49-F238E27FC236}">
                <a16:creationId xmlns:a16="http://schemas.microsoft.com/office/drawing/2014/main" xmlns="" id="{30B09B23-42F5-4163-981C-0B42D13AF1D1}"/>
              </a:ext>
            </a:extLst>
          </p:cNvPr>
          <p:cNvGrpSpPr/>
          <p:nvPr/>
        </p:nvGrpSpPr>
        <p:grpSpPr>
          <a:xfrm>
            <a:off x="1178765" y="2355148"/>
            <a:ext cx="2939827" cy="643356"/>
            <a:chOff x="1593000" y="2322568"/>
            <a:chExt cx="2939827" cy="643356"/>
          </a:xfrm>
        </p:grpSpPr>
        <p:sp>
          <p:nvSpPr>
            <p:cNvPr id="46" name="Google Shape;169;p18">
              <a:extLst>
                <a:ext uri="{FF2B5EF4-FFF2-40B4-BE49-F238E27FC236}">
                  <a16:creationId xmlns:a16="http://schemas.microsoft.com/office/drawing/2014/main" xmlns="" id="{481FD3A7-536E-4467-8BF6-72011B79484D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0;p18">
              <a:extLst>
                <a:ext uri="{FF2B5EF4-FFF2-40B4-BE49-F238E27FC236}">
                  <a16:creationId xmlns:a16="http://schemas.microsoft.com/office/drawing/2014/main" xmlns="" id="{F8C4094A-B1B4-4228-8818-7D95CCB19598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71;p18">
              <a:extLst>
                <a:ext uri="{FF2B5EF4-FFF2-40B4-BE49-F238E27FC236}">
                  <a16:creationId xmlns:a16="http://schemas.microsoft.com/office/drawing/2014/main" xmlns="" id="{D4BB9A8F-6BE8-49D6-B13B-B0B8F09CCA27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EN VENTAS 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" name="Google Shape;172;p18">
              <a:extLst>
                <a:ext uri="{FF2B5EF4-FFF2-40B4-BE49-F238E27FC236}">
                  <a16:creationId xmlns:a16="http://schemas.microsoft.com/office/drawing/2014/main" xmlns="" id="{80630257-D523-47A8-B900-F746FC2A0AAB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3;p18">
              <a:extLst>
                <a:ext uri="{FF2B5EF4-FFF2-40B4-BE49-F238E27FC236}">
                  <a16:creationId xmlns:a16="http://schemas.microsoft.com/office/drawing/2014/main" xmlns="" id="{8FE0765A-00EF-4654-8935-84E2BB56632C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N°1</a:t>
              </a:r>
              <a:endParaRPr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08948854-0235-4AB7-9DE9-A658C07E38EA}"/>
              </a:ext>
            </a:extLst>
          </p:cNvPr>
          <p:cNvSpPr txBox="1"/>
          <p:nvPr/>
        </p:nvSpPr>
        <p:spPr>
          <a:xfrm>
            <a:off x="1078098" y="20810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Mercado interno:</a:t>
            </a:r>
          </a:p>
        </p:txBody>
      </p:sp>
      <p:pic>
        <p:nvPicPr>
          <p:cNvPr id="52" name="Google Shape;192;p18">
            <a:extLst>
              <a:ext uri="{FF2B5EF4-FFF2-40B4-BE49-F238E27FC236}">
                <a16:creationId xmlns:a16="http://schemas.microsoft.com/office/drawing/2014/main" xmlns="" id="{43043FC7-0D89-4790-B883-3D28FCEA67A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5041" y="291130"/>
            <a:ext cx="1977425" cy="39052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194;p18">
            <a:extLst>
              <a:ext uri="{FF2B5EF4-FFF2-40B4-BE49-F238E27FC236}">
                <a16:creationId xmlns:a16="http://schemas.microsoft.com/office/drawing/2014/main" xmlns="" id="{B5E2EE3F-283B-42C9-AD98-095F19C21A3A}"/>
              </a:ext>
            </a:extLst>
          </p:cNvPr>
          <p:cNvSpPr/>
          <p:nvPr/>
        </p:nvSpPr>
        <p:spPr>
          <a:xfrm>
            <a:off x="6536031" y="743407"/>
            <a:ext cx="76200" cy="66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95;p18">
            <a:extLst>
              <a:ext uri="{FF2B5EF4-FFF2-40B4-BE49-F238E27FC236}">
                <a16:creationId xmlns:a16="http://schemas.microsoft.com/office/drawing/2014/main" xmlns="" id="{A2BA977B-C2B2-4218-A4CD-64A5871AE5CE}"/>
              </a:ext>
            </a:extLst>
          </p:cNvPr>
          <p:cNvSpPr/>
          <p:nvPr/>
        </p:nvSpPr>
        <p:spPr>
          <a:xfrm>
            <a:off x="6261354" y="2177155"/>
            <a:ext cx="76200" cy="66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96;p18">
            <a:extLst>
              <a:ext uri="{FF2B5EF4-FFF2-40B4-BE49-F238E27FC236}">
                <a16:creationId xmlns:a16="http://schemas.microsoft.com/office/drawing/2014/main" xmlns="" id="{630293A5-D4E4-4FCE-B68B-B5F4BAA45F9D}"/>
              </a:ext>
            </a:extLst>
          </p:cNvPr>
          <p:cNvSpPr/>
          <p:nvPr/>
        </p:nvSpPr>
        <p:spPr>
          <a:xfrm>
            <a:off x="6261354" y="1948555"/>
            <a:ext cx="76200" cy="66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97;p18">
            <a:extLst>
              <a:ext uri="{FF2B5EF4-FFF2-40B4-BE49-F238E27FC236}">
                <a16:creationId xmlns:a16="http://schemas.microsoft.com/office/drawing/2014/main" xmlns="" id="{90068670-8AEE-44DD-ADAF-D48623CCD3E3}"/>
              </a:ext>
            </a:extLst>
          </p:cNvPr>
          <p:cNvSpPr/>
          <p:nvPr/>
        </p:nvSpPr>
        <p:spPr>
          <a:xfrm>
            <a:off x="6670929" y="1834255"/>
            <a:ext cx="76200" cy="66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98;p18">
            <a:extLst>
              <a:ext uri="{FF2B5EF4-FFF2-40B4-BE49-F238E27FC236}">
                <a16:creationId xmlns:a16="http://schemas.microsoft.com/office/drawing/2014/main" xmlns="" id="{28045B38-3671-4987-8AF7-A13215F82650}"/>
              </a:ext>
            </a:extLst>
          </p:cNvPr>
          <p:cNvSpPr/>
          <p:nvPr/>
        </p:nvSpPr>
        <p:spPr>
          <a:xfrm>
            <a:off x="6489954" y="2177155"/>
            <a:ext cx="76200" cy="66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99;p18">
            <a:extLst>
              <a:ext uri="{FF2B5EF4-FFF2-40B4-BE49-F238E27FC236}">
                <a16:creationId xmlns:a16="http://schemas.microsoft.com/office/drawing/2014/main" xmlns="" id="{B51710CC-25B0-4CF1-8E5E-8E066933D2F9}"/>
              </a:ext>
            </a:extLst>
          </p:cNvPr>
          <p:cNvSpPr/>
          <p:nvPr/>
        </p:nvSpPr>
        <p:spPr>
          <a:xfrm>
            <a:off x="6413754" y="1519930"/>
            <a:ext cx="76200" cy="66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200;p18">
            <a:extLst>
              <a:ext uri="{FF2B5EF4-FFF2-40B4-BE49-F238E27FC236}">
                <a16:creationId xmlns:a16="http://schemas.microsoft.com/office/drawing/2014/main" xmlns="" id="{07ADC67F-9608-4D45-8436-09C221E67375}"/>
              </a:ext>
            </a:extLst>
          </p:cNvPr>
          <p:cNvSpPr/>
          <p:nvPr/>
        </p:nvSpPr>
        <p:spPr>
          <a:xfrm>
            <a:off x="6518529" y="1219880"/>
            <a:ext cx="76200" cy="66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202;p18">
            <a:extLst>
              <a:ext uri="{FF2B5EF4-FFF2-40B4-BE49-F238E27FC236}">
                <a16:creationId xmlns:a16="http://schemas.microsoft.com/office/drawing/2014/main" xmlns="" id="{F71D1009-C94E-4834-996A-0C660D6C5BB2}"/>
              </a:ext>
            </a:extLst>
          </p:cNvPr>
          <p:cNvSpPr/>
          <p:nvPr/>
        </p:nvSpPr>
        <p:spPr>
          <a:xfrm>
            <a:off x="6028004" y="896030"/>
            <a:ext cx="76200" cy="66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203;p18">
            <a:extLst>
              <a:ext uri="{FF2B5EF4-FFF2-40B4-BE49-F238E27FC236}">
                <a16:creationId xmlns:a16="http://schemas.microsoft.com/office/drawing/2014/main" xmlns="" id="{6E2035B1-5E50-4147-9E5C-EAACEBE22D12}"/>
              </a:ext>
            </a:extLst>
          </p:cNvPr>
          <p:cNvSpPr/>
          <p:nvPr/>
        </p:nvSpPr>
        <p:spPr>
          <a:xfrm>
            <a:off x="6185154" y="674630"/>
            <a:ext cx="76200" cy="66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204;p18">
            <a:extLst>
              <a:ext uri="{FF2B5EF4-FFF2-40B4-BE49-F238E27FC236}">
                <a16:creationId xmlns:a16="http://schemas.microsoft.com/office/drawing/2014/main" xmlns="" id="{732A4FF5-B71C-4C97-9FF8-8428C55310BF}"/>
              </a:ext>
            </a:extLst>
          </p:cNvPr>
          <p:cNvSpPr/>
          <p:nvPr/>
        </p:nvSpPr>
        <p:spPr>
          <a:xfrm>
            <a:off x="5742254" y="1715180"/>
            <a:ext cx="76200" cy="66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201;p18">
            <a:extLst>
              <a:ext uri="{FF2B5EF4-FFF2-40B4-BE49-F238E27FC236}">
                <a16:creationId xmlns:a16="http://schemas.microsoft.com/office/drawing/2014/main" xmlns="" id="{760EADDF-F744-415A-8251-D29AA89814CA}"/>
              </a:ext>
            </a:extLst>
          </p:cNvPr>
          <p:cNvSpPr/>
          <p:nvPr/>
        </p:nvSpPr>
        <p:spPr>
          <a:xfrm>
            <a:off x="6200775" y="1568775"/>
            <a:ext cx="76200" cy="66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347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6;p19">
            <a:extLst>
              <a:ext uri="{FF2B5EF4-FFF2-40B4-BE49-F238E27FC236}">
                <a16:creationId xmlns:a16="http://schemas.microsoft.com/office/drawing/2014/main" xmlns="" id="{1C451D76-C900-4F10-976B-5C83B8EC37EF}"/>
              </a:ext>
            </a:extLst>
          </p:cNvPr>
          <p:cNvGrpSpPr/>
          <p:nvPr/>
        </p:nvGrpSpPr>
        <p:grpSpPr>
          <a:xfrm>
            <a:off x="1592570" y="617766"/>
            <a:ext cx="2939827" cy="643356"/>
            <a:chOff x="1593000" y="2322568"/>
            <a:chExt cx="2939827" cy="643356"/>
          </a:xfrm>
        </p:grpSpPr>
        <p:sp>
          <p:nvSpPr>
            <p:cNvPr id="3" name="Google Shape;217;p19">
              <a:extLst>
                <a:ext uri="{FF2B5EF4-FFF2-40B4-BE49-F238E27FC236}">
                  <a16:creationId xmlns:a16="http://schemas.microsoft.com/office/drawing/2014/main" xmlns="" id="{2E6FE7EB-EC17-4A70-B8F4-F2B99236ECC2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18;p19">
              <a:extLst>
                <a:ext uri="{FF2B5EF4-FFF2-40B4-BE49-F238E27FC236}">
                  <a16:creationId xmlns:a16="http://schemas.microsoft.com/office/drawing/2014/main" xmlns="" id="{C53420B2-32CA-40AC-92D2-4FCCBAF9AA6C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9;p19">
              <a:extLst>
                <a:ext uri="{FF2B5EF4-FFF2-40B4-BE49-F238E27FC236}">
                  <a16:creationId xmlns:a16="http://schemas.microsoft.com/office/drawing/2014/main" xmlns="" id="{BA1EDDA7-D8C2-4667-B29A-0C085F575233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OFICINAS EN EL EXTERIOR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" name="Google Shape;220;p19">
              <a:extLst>
                <a:ext uri="{FF2B5EF4-FFF2-40B4-BE49-F238E27FC236}">
                  <a16:creationId xmlns:a16="http://schemas.microsoft.com/office/drawing/2014/main" xmlns="" id="{4D5CDDD3-79D3-4FDE-ABB3-72A791464FF3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1;p19">
              <a:extLst>
                <a:ext uri="{FF2B5EF4-FFF2-40B4-BE49-F238E27FC236}">
                  <a16:creationId xmlns:a16="http://schemas.microsoft.com/office/drawing/2014/main" xmlns="" id="{3CC9775B-CFE4-4A6B-A10D-C00A176CBFD5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419" sz="26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</a:p>
          </p:txBody>
        </p:sp>
      </p:grpSp>
      <p:grpSp>
        <p:nvGrpSpPr>
          <p:cNvPr id="8" name="Google Shape;222;p19">
            <a:extLst>
              <a:ext uri="{FF2B5EF4-FFF2-40B4-BE49-F238E27FC236}">
                <a16:creationId xmlns:a16="http://schemas.microsoft.com/office/drawing/2014/main" xmlns="" id="{EA269A14-3FFF-431F-AA0F-B6B5AF79DD60}"/>
              </a:ext>
            </a:extLst>
          </p:cNvPr>
          <p:cNvGrpSpPr/>
          <p:nvPr/>
        </p:nvGrpSpPr>
        <p:grpSpPr>
          <a:xfrm>
            <a:off x="1592570" y="1326058"/>
            <a:ext cx="2939827" cy="643356"/>
            <a:chOff x="1593000" y="2322568"/>
            <a:chExt cx="2939827" cy="643356"/>
          </a:xfrm>
        </p:grpSpPr>
        <p:sp>
          <p:nvSpPr>
            <p:cNvPr id="9" name="Google Shape;223;p19">
              <a:extLst>
                <a:ext uri="{FF2B5EF4-FFF2-40B4-BE49-F238E27FC236}">
                  <a16:creationId xmlns:a16="http://schemas.microsoft.com/office/drawing/2014/main" xmlns="" id="{2F61A582-A652-4EED-972A-4975D7FBE083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4;p19">
              <a:extLst>
                <a:ext uri="{FF2B5EF4-FFF2-40B4-BE49-F238E27FC236}">
                  <a16:creationId xmlns:a16="http://schemas.microsoft.com/office/drawing/2014/main" xmlns="" id="{E13A0F77-37C6-4951-94FB-67B1F9F159A7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5;p19">
              <a:extLst>
                <a:ext uri="{FF2B5EF4-FFF2-40B4-BE49-F238E27FC236}">
                  <a16:creationId xmlns:a16="http://schemas.microsoft.com/office/drawing/2014/main" xmlns="" id="{D2A8EEA2-AF89-4425-B2D0-22F531D3B0FA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PAÍSES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" name="Google Shape;226;p19">
              <a:extLst>
                <a:ext uri="{FF2B5EF4-FFF2-40B4-BE49-F238E27FC236}">
                  <a16:creationId xmlns:a16="http://schemas.microsoft.com/office/drawing/2014/main" xmlns="" id="{DAAA89FA-97A3-4458-AEE4-4806A316E1BC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7;p19">
              <a:extLst>
                <a:ext uri="{FF2B5EF4-FFF2-40B4-BE49-F238E27FC236}">
                  <a16:creationId xmlns:a16="http://schemas.microsoft.com/office/drawing/2014/main" xmlns="" id="{DADF5EC4-FF21-4284-9306-01CBAFC4E700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+30</a:t>
              </a:r>
              <a:endParaRPr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4" name="Google Shape;234;p19">
            <a:extLst>
              <a:ext uri="{FF2B5EF4-FFF2-40B4-BE49-F238E27FC236}">
                <a16:creationId xmlns:a16="http://schemas.microsoft.com/office/drawing/2014/main" xmlns="" id="{9A37951D-3E1D-4286-8FCD-15C2EA6DE2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57282" y="1355644"/>
            <a:ext cx="4322625" cy="2432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222;p19">
            <a:extLst>
              <a:ext uri="{FF2B5EF4-FFF2-40B4-BE49-F238E27FC236}">
                <a16:creationId xmlns:a16="http://schemas.microsoft.com/office/drawing/2014/main" xmlns="" id="{0BB9E7AE-44A2-45AB-9D79-3644C583B824}"/>
              </a:ext>
            </a:extLst>
          </p:cNvPr>
          <p:cNvGrpSpPr/>
          <p:nvPr/>
        </p:nvGrpSpPr>
        <p:grpSpPr>
          <a:xfrm>
            <a:off x="1592570" y="2035101"/>
            <a:ext cx="2939827" cy="643356"/>
            <a:chOff x="1593000" y="2322568"/>
            <a:chExt cx="2939827" cy="643356"/>
          </a:xfrm>
        </p:grpSpPr>
        <p:sp>
          <p:nvSpPr>
            <p:cNvPr id="16" name="Google Shape;223;p19">
              <a:extLst>
                <a:ext uri="{FF2B5EF4-FFF2-40B4-BE49-F238E27FC236}">
                  <a16:creationId xmlns:a16="http://schemas.microsoft.com/office/drawing/2014/main" xmlns="" id="{B01E07A2-73CE-4AEB-84F8-E5D83F908A8B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4;p19">
              <a:extLst>
                <a:ext uri="{FF2B5EF4-FFF2-40B4-BE49-F238E27FC236}">
                  <a16:creationId xmlns:a16="http://schemas.microsoft.com/office/drawing/2014/main" xmlns="" id="{D164BBDF-FCF4-45F7-8827-C2A6D85E9A37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5;p19">
              <a:extLst>
                <a:ext uri="{FF2B5EF4-FFF2-40B4-BE49-F238E27FC236}">
                  <a16:creationId xmlns:a16="http://schemas.microsoft.com/office/drawing/2014/main" xmlns="" id="{8F7A1BDD-C956-4762-87E8-B29E97363E7B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 dirty="0">
                  <a:solidFill>
                    <a:srgbClr val="FFFFFF"/>
                  </a:solidFill>
                  <a:latin typeface="Roboto Medium"/>
                  <a:ea typeface="Roboto Medium"/>
                  <a:cs typeface="Roboto"/>
                  <a:sym typeface="Roboto Medium"/>
                </a:rPr>
                <a:t>MARCA MÁS VENDIDA DEL MUNDO (TORO)</a:t>
              </a: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226;p19">
              <a:extLst>
                <a:ext uri="{FF2B5EF4-FFF2-40B4-BE49-F238E27FC236}">
                  <a16:creationId xmlns:a16="http://schemas.microsoft.com/office/drawing/2014/main" xmlns="" id="{E73A3449-A050-4BB3-89D3-56249892D4FA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7;p19">
              <a:extLst>
                <a:ext uri="{FF2B5EF4-FFF2-40B4-BE49-F238E27FC236}">
                  <a16:creationId xmlns:a16="http://schemas.microsoft.com/office/drawing/2014/main" xmlns="" id="{59571E5B-3832-44E8-879F-4A7415154762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0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   </a:t>
              </a:r>
              <a:endParaRPr sz="2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" name="Google Shape;222;p19">
            <a:extLst>
              <a:ext uri="{FF2B5EF4-FFF2-40B4-BE49-F238E27FC236}">
                <a16:creationId xmlns:a16="http://schemas.microsoft.com/office/drawing/2014/main" xmlns="" id="{250AF7BB-0E3B-4B61-A9A9-81DBF2AB9DBB}"/>
              </a:ext>
            </a:extLst>
          </p:cNvPr>
          <p:cNvGrpSpPr/>
          <p:nvPr/>
        </p:nvGrpSpPr>
        <p:grpSpPr>
          <a:xfrm>
            <a:off x="1602622" y="3475787"/>
            <a:ext cx="2939827" cy="643356"/>
            <a:chOff x="1593000" y="2322568"/>
            <a:chExt cx="2939827" cy="643356"/>
          </a:xfrm>
        </p:grpSpPr>
        <p:sp>
          <p:nvSpPr>
            <p:cNvPr id="22" name="Google Shape;223;p19">
              <a:extLst>
                <a:ext uri="{FF2B5EF4-FFF2-40B4-BE49-F238E27FC236}">
                  <a16:creationId xmlns:a16="http://schemas.microsoft.com/office/drawing/2014/main" xmlns="" id="{7840B413-7A24-4852-BA1C-C30B75E9A608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4;p19">
              <a:extLst>
                <a:ext uri="{FF2B5EF4-FFF2-40B4-BE49-F238E27FC236}">
                  <a16:creationId xmlns:a16="http://schemas.microsoft.com/office/drawing/2014/main" xmlns="" id="{B2C042AB-DCA2-4E80-96F7-CD8EDFE50A08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5;p19">
              <a:extLst>
                <a:ext uri="{FF2B5EF4-FFF2-40B4-BE49-F238E27FC236}">
                  <a16:creationId xmlns:a16="http://schemas.microsoft.com/office/drawing/2014/main" xmlns="" id="{4433060E-4454-48A0-A612-EC65F814F880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GRUPO MUNDIAL </a:t>
              </a: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226;p19">
              <a:extLst>
                <a:ext uri="{FF2B5EF4-FFF2-40B4-BE49-F238E27FC236}">
                  <a16:creationId xmlns:a16="http://schemas.microsoft.com/office/drawing/2014/main" xmlns="" id="{C141F549-5BD7-499F-9B25-076D25C7F7A9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7;p19">
              <a:extLst>
                <a:ext uri="{FF2B5EF4-FFF2-40B4-BE49-F238E27FC236}">
                  <a16:creationId xmlns:a16="http://schemas.microsoft.com/office/drawing/2014/main" xmlns="" id="{178C3A82-A655-4944-8203-EADA9666961E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0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+30</a:t>
              </a:r>
              <a:endParaRPr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" name="Google Shape;222;p19">
            <a:extLst>
              <a:ext uri="{FF2B5EF4-FFF2-40B4-BE49-F238E27FC236}">
                <a16:creationId xmlns:a16="http://schemas.microsoft.com/office/drawing/2014/main" xmlns="" id="{7B7D52E6-680E-4A6B-ABE1-91BB65A45847}"/>
              </a:ext>
            </a:extLst>
          </p:cNvPr>
          <p:cNvGrpSpPr/>
          <p:nvPr/>
        </p:nvGrpSpPr>
        <p:grpSpPr>
          <a:xfrm>
            <a:off x="1592570" y="2754777"/>
            <a:ext cx="2939827" cy="643356"/>
            <a:chOff x="1593000" y="2322568"/>
            <a:chExt cx="2939827" cy="643356"/>
          </a:xfrm>
        </p:grpSpPr>
        <p:sp>
          <p:nvSpPr>
            <p:cNvPr id="28" name="Google Shape;223;p19">
              <a:extLst>
                <a:ext uri="{FF2B5EF4-FFF2-40B4-BE49-F238E27FC236}">
                  <a16:creationId xmlns:a16="http://schemas.microsoft.com/office/drawing/2014/main" xmlns="" id="{CC267D01-A812-45E4-ACF1-436E4325E223}"/>
                </a:ext>
              </a:extLst>
            </p:cNvPr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4;p19">
              <a:extLst>
                <a:ext uri="{FF2B5EF4-FFF2-40B4-BE49-F238E27FC236}">
                  <a16:creationId xmlns:a16="http://schemas.microsoft.com/office/drawing/2014/main" xmlns="" id="{547A22C7-9C3E-4098-B594-AE13DFB34985}"/>
                </a:ext>
              </a:extLst>
            </p:cNvPr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5;p19">
              <a:extLst>
                <a:ext uri="{FF2B5EF4-FFF2-40B4-BE49-F238E27FC236}">
                  <a16:creationId xmlns:a16="http://schemas.microsoft.com/office/drawing/2014/main" xmlns="" id="{54D79405-CE96-4B7C-A084-D31484DBB95F}"/>
                </a:ext>
              </a:extLst>
            </p:cNvPr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0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EN VENTA DE GRANELES Y MOSTO</a:t>
              </a:r>
              <a:endParaRPr sz="1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226;p19">
              <a:extLst>
                <a:ext uri="{FF2B5EF4-FFF2-40B4-BE49-F238E27FC236}">
                  <a16:creationId xmlns:a16="http://schemas.microsoft.com/office/drawing/2014/main" xmlns="" id="{04030F62-275E-4AE3-84D5-61279013373C}"/>
                </a:ext>
              </a:extLst>
            </p:cNvPr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3C78D8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7;p19">
              <a:extLst>
                <a:ext uri="{FF2B5EF4-FFF2-40B4-BE49-F238E27FC236}">
                  <a16:creationId xmlns:a16="http://schemas.microsoft.com/office/drawing/2014/main" xmlns="" id="{D643C9E3-78B6-45B2-B3D0-4F157E40403C}"/>
                </a:ext>
              </a:extLst>
            </p:cNvPr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0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+30</a:t>
              </a:r>
              <a:endParaRPr sz="2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BE9223AC-8B6B-4D0F-8A1B-AA538E4B266F}"/>
              </a:ext>
            </a:extLst>
          </p:cNvPr>
          <p:cNvSpPr txBox="1"/>
          <p:nvPr/>
        </p:nvSpPr>
        <p:spPr>
          <a:xfrm>
            <a:off x="1056832" y="36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Mercado internacional:</a:t>
            </a:r>
          </a:p>
        </p:txBody>
      </p:sp>
      <p:sp>
        <p:nvSpPr>
          <p:cNvPr id="34" name="Google Shape;221;p19">
            <a:extLst>
              <a:ext uri="{FF2B5EF4-FFF2-40B4-BE49-F238E27FC236}">
                <a16:creationId xmlns:a16="http://schemas.microsoft.com/office/drawing/2014/main" xmlns="" id="{AEE98ED9-A7C6-4917-83DD-F58D26C53E0F}"/>
              </a:ext>
            </a:extLst>
          </p:cNvPr>
          <p:cNvSpPr/>
          <p:nvPr/>
        </p:nvSpPr>
        <p:spPr>
          <a:xfrm>
            <a:off x="1603203" y="2035840"/>
            <a:ext cx="690000" cy="6426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s-419" sz="2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504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257;p21">
            <a:extLst>
              <a:ext uri="{FF2B5EF4-FFF2-40B4-BE49-F238E27FC236}">
                <a16:creationId xmlns:a16="http://schemas.microsoft.com/office/drawing/2014/main" xmlns="" id="{C41D7B45-D3E5-4FBC-973D-C2EA35B045F6}"/>
              </a:ext>
            </a:extLst>
          </p:cNvPr>
          <p:cNvGrpSpPr/>
          <p:nvPr/>
        </p:nvGrpSpPr>
        <p:grpSpPr>
          <a:xfrm>
            <a:off x="375286" y="1509291"/>
            <a:ext cx="3713438" cy="804300"/>
            <a:chOff x="153775" y="1550050"/>
            <a:chExt cx="3713438" cy="804300"/>
          </a:xfrm>
        </p:grpSpPr>
        <p:cxnSp>
          <p:nvCxnSpPr>
            <p:cNvPr id="36" name="Google Shape;258;p21">
              <a:extLst>
                <a:ext uri="{FF2B5EF4-FFF2-40B4-BE49-F238E27FC236}">
                  <a16:creationId xmlns:a16="http://schemas.microsoft.com/office/drawing/2014/main" xmlns="" id="{1637A943-4569-4438-8B65-664277599652}"/>
                </a:ext>
              </a:extLst>
            </p:cNvPr>
            <p:cNvCxnSpPr/>
            <p:nvPr/>
          </p:nvCxnSpPr>
          <p:spPr>
            <a:xfrm rot="10800000">
              <a:off x="2642013" y="1654113"/>
              <a:ext cx="1225200" cy="0"/>
            </a:xfrm>
            <a:prstGeom prst="straightConnector1">
              <a:avLst/>
            </a:prstGeom>
            <a:noFill/>
            <a:ln w="9525" cap="flat" cmpd="sng">
              <a:solidFill>
                <a:srgbClr val="307BF3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37" name="Google Shape;259;p21">
              <a:extLst>
                <a:ext uri="{FF2B5EF4-FFF2-40B4-BE49-F238E27FC236}">
                  <a16:creationId xmlns:a16="http://schemas.microsoft.com/office/drawing/2014/main" xmlns="" id="{76B43810-6C46-4D01-87ED-884DF0567F7A}"/>
                </a:ext>
              </a:extLst>
            </p:cNvPr>
            <p:cNvSpPr txBox="1"/>
            <p:nvPr/>
          </p:nvSpPr>
          <p:spPr>
            <a:xfrm>
              <a:off x="153775" y="1550050"/>
              <a:ext cx="2590800" cy="80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BODEGA LOS HELECHOS</a:t>
              </a:r>
              <a:endParaRPr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Elaboración de vinos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 alta gama</a:t>
              </a:r>
              <a:endParaRPr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419" sz="800" dirty="0"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" name="Google Shape;260;p21">
            <a:extLst>
              <a:ext uri="{FF2B5EF4-FFF2-40B4-BE49-F238E27FC236}">
                <a16:creationId xmlns:a16="http://schemas.microsoft.com/office/drawing/2014/main" xmlns="" id="{A080BA5A-E88A-4A71-B721-E0A15C702AEB}"/>
              </a:ext>
            </a:extLst>
          </p:cNvPr>
          <p:cNvGrpSpPr/>
          <p:nvPr/>
        </p:nvGrpSpPr>
        <p:grpSpPr>
          <a:xfrm>
            <a:off x="327270" y="2216495"/>
            <a:ext cx="3476689" cy="924600"/>
            <a:chOff x="95249" y="2798525"/>
            <a:chExt cx="3476689" cy="924600"/>
          </a:xfrm>
        </p:grpSpPr>
        <p:cxnSp>
          <p:nvCxnSpPr>
            <p:cNvPr id="39" name="Google Shape;261;p21">
              <a:extLst>
                <a:ext uri="{FF2B5EF4-FFF2-40B4-BE49-F238E27FC236}">
                  <a16:creationId xmlns:a16="http://schemas.microsoft.com/office/drawing/2014/main" xmlns="" id="{59683463-CEF3-425F-A5E8-F5F0693B1608}"/>
                </a:ext>
              </a:extLst>
            </p:cNvPr>
            <p:cNvCxnSpPr/>
            <p:nvPr/>
          </p:nvCxnSpPr>
          <p:spPr>
            <a:xfrm rot="10800000">
              <a:off x="2641938" y="3260825"/>
              <a:ext cx="930000" cy="0"/>
            </a:xfrm>
            <a:prstGeom prst="straightConnector1">
              <a:avLst/>
            </a:prstGeom>
            <a:noFill/>
            <a:ln w="9525" cap="flat" cmpd="sng">
              <a:solidFill>
                <a:srgbClr val="0E65F0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40" name="Google Shape;262;p21">
              <a:extLst>
                <a:ext uri="{FF2B5EF4-FFF2-40B4-BE49-F238E27FC236}">
                  <a16:creationId xmlns:a16="http://schemas.microsoft.com/office/drawing/2014/main" xmlns="" id="{A29ECEFD-6FDE-42BB-A0A2-8B7E285DBE38}"/>
                </a:ext>
              </a:extLst>
            </p:cNvPr>
            <p:cNvSpPr txBox="1"/>
            <p:nvPr/>
          </p:nvSpPr>
          <p:spPr>
            <a:xfrm>
              <a:off x="95249" y="2798525"/>
              <a:ext cx="23376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 b="1">
                  <a:latin typeface="Roboto"/>
                  <a:ea typeface="Roboto"/>
                  <a:cs typeface="Roboto"/>
                  <a:sym typeface="Roboto"/>
                </a:rPr>
                <a:t>42.000 BOTELLAS/HORA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" name="Google Shape;265;p21">
            <a:extLst>
              <a:ext uri="{FF2B5EF4-FFF2-40B4-BE49-F238E27FC236}">
                <a16:creationId xmlns:a16="http://schemas.microsoft.com/office/drawing/2014/main" xmlns="" id="{0E0A7028-37F9-4CAC-BFBC-B03EFD5A06EA}"/>
              </a:ext>
            </a:extLst>
          </p:cNvPr>
          <p:cNvSpPr txBox="1"/>
          <p:nvPr/>
        </p:nvSpPr>
        <p:spPr>
          <a:xfrm>
            <a:off x="935547" y="3047060"/>
            <a:ext cx="2068516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b="1" dirty="0">
                <a:latin typeface="Roboto"/>
                <a:ea typeface="Roboto"/>
                <a:cs typeface="Roboto"/>
                <a:sym typeface="Roboto"/>
              </a:rPr>
              <a:t>56.000 BRIKS/HORA</a:t>
            </a:r>
            <a:endParaRPr sz="800" b="1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" name="Google Shape;266;p21">
            <a:extLst>
              <a:ext uri="{FF2B5EF4-FFF2-40B4-BE49-F238E27FC236}">
                <a16:creationId xmlns:a16="http://schemas.microsoft.com/office/drawing/2014/main" xmlns="" id="{BAD7601B-5DFB-45CA-9297-5BFB4FECEF08}"/>
              </a:ext>
            </a:extLst>
          </p:cNvPr>
          <p:cNvGrpSpPr/>
          <p:nvPr/>
        </p:nvGrpSpPr>
        <p:grpSpPr>
          <a:xfrm>
            <a:off x="5431349" y="1049816"/>
            <a:ext cx="3610650" cy="924600"/>
            <a:chOff x="5209838" y="1242975"/>
            <a:chExt cx="3610650" cy="924600"/>
          </a:xfrm>
        </p:grpSpPr>
        <p:sp>
          <p:nvSpPr>
            <p:cNvPr id="43" name="Google Shape;267;p21">
              <a:extLst>
                <a:ext uri="{FF2B5EF4-FFF2-40B4-BE49-F238E27FC236}">
                  <a16:creationId xmlns:a16="http://schemas.microsoft.com/office/drawing/2014/main" xmlns="" id="{CA24E3DA-F9FA-419E-9C77-36195871B35B}"/>
                </a:ext>
              </a:extLst>
            </p:cNvPr>
            <p:cNvSpPr txBox="1"/>
            <p:nvPr/>
          </p:nvSpPr>
          <p:spPr>
            <a:xfrm>
              <a:off x="6696488" y="1242975"/>
              <a:ext cx="21240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 b="1">
                  <a:latin typeface="Roboto"/>
                  <a:ea typeface="Roboto"/>
                  <a:cs typeface="Roboto"/>
                  <a:sym typeface="Roboto"/>
                </a:rPr>
                <a:t> 3 CENTROS PRODUCTIVOS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s-419" sz="800">
                  <a:latin typeface="Roboto"/>
                  <a:ea typeface="Roboto"/>
                  <a:cs typeface="Roboto"/>
                  <a:sym typeface="Roboto"/>
                </a:rPr>
                <a:t>GUTIÉRREZ / SAN MARTÍN / SAN JUAN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4" name="Google Shape;268;p21">
              <a:extLst>
                <a:ext uri="{FF2B5EF4-FFF2-40B4-BE49-F238E27FC236}">
                  <a16:creationId xmlns:a16="http://schemas.microsoft.com/office/drawing/2014/main" xmlns="" id="{64A52E04-2454-4A0E-9AB6-1B1EB28AFB7C}"/>
                </a:ext>
              </a:extLst>
            </p:cNvPr>
            <p:cNvCxnSpPr/>
            <p:nvPr/>
          </p:nvCxnSpPr>
          <p:spPr>
            <a:xfrm>
              <a:off x="5209838" y="1654113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0944A1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45" name="Google Shape;269;p21">
            <a:extLst>
              <a:ext uri="{FF2B5EF4-FFF2-40B4-BE49-F238E27FC236}">
                <a16:creationId xmlns:a16="http://schemas.microsoft.com/office/drawing/2014/main" xmlns="" id="{11C27E73-5350-482B-B649-7DDAB415AE48}"/>
              </a:ext>
            </a:extLst>
          </p:cNvPr>
          <p:cNvGrpSpPr/>
          <p:nvPr/>
        </p:nvGrpSpPr>
        <p:grpSpPr>
          <a:xfrm>
            <a:off x="5679399" y="2149991"/>
            <a:ext cx="3838413" cy="924600"/>
            <a:chOff x="5457888" y="2343150"/>
            <a:chExt cx="3838413" cy="924600"/>
          </a:xfrm>
        </p:grpSpPr>
        <p:cxnSp>
          <p:nvCxnSpPr>
            <p:cNvPr id="46" name="Google Shape;270;p21">
              <a:extLst>
                <a:ext uri="{FF2B5EF4-FFF2-40B4-BE49-F238E27FC236}">
                  <a16:creationId xmlns:a16="http://schemas.microsoft.com/office/drawing/2014/main" xmlns="" id="{322497B0-4FA4-4FA7-8D29-895E81B96CFB}"/>
                </a:ext>
              </a:extLst>
            </p:cNvPr>
            <p:cNvCxnSpPr/>
            <p:nvPr/>
          </p:nvCxnSpPr>
          <p:spPr>
            <a:xfrm>
              <a:off x="5457888" y="2775650"/>
              <a:ext cx="886200" cy="0"/>
            </a:xfrm>
            <a:prstGeom prst="straightConnector1">
              <a:avLst/>
            </a:prstGeom>
            <a:noFill/>
            <a:ln w="9525" cap="flat" cmpd="sng">
              <a:solidFill>
                <a:srgbClr val="0C58D3"/>
              </a:solidFill>
              <a:prstDash val="solid"/>
              <a:round/>
              <a:headEnd type="none" w="sm" len="sm"/>
              <a:tailEnd type="oval" w="med" len="med"/>
            </a:ln>
          </p:spPr>
        </p:cxnSp>
        <p:sp>
          <p:nvSpPr>
            <p:cNvPr id="47" name="Google Shape;271;p21">
              <a:extLst>
                <a:ext uri="{FF2B5EF4-FFF2-40B4-BE49-F238E27FC236}">
                  <a16:creationId xmlns:a16="http://schemas.microsoft.com/office/drawing/2014/main" xmlns="" id="{C40E7FB5-2307-4126-9648-E0D41D6AAD5D}"/>
                </a:ext>
              </a:extLst>
            </p:cNvPr>
            <p:cNvSpPr txBox="1"/>
            <p:nvPr/>
          </p:nvSpPr>
          <p:spPr>
            <a:xfrm>
              <a:off x="6163100" y="2343150"/>
              <a:ext cx="31332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CENTRO DE 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2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DISTRIBUCIÓN NACIONAL</a:t>
              </a:r>
              <a:endParaRPr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419" sz="8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UBICADO EN SAN MARTÍN / MENDOZA</a:t>
              </a:r>
              <a:endParaRPr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1600"/>
                </a:spcBef>
                <a:spcAft>
                  <a:spcPts val="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8" name="Google Shape;273;p21">
            <a:extLst>
              <a:ext uri="{FF2B5EF4-FFF2-40B4-BE49-F238E27FC236}">
                <a16:creationId xmlns:a16="http://schemas.microsoft.com/office/drawing/2014/main" xmlns="" id="{21ABD988-CEEE-4474-A94D-2EB822C946B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7204"/>
          <a:stretch/>
        </p:blipFill>
        <p:spPr>
          <a:xfrm>
            <a:off x="1527421" y="2170745"/>
            <a:ext cx="571499" cy="4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274;p21">
            <a:extLst>
              <a:ext uri="{FF2B5EF4-FFF2-40B4-BE49-F238E27FC236}">
                <a16:creationId xmlns:a16="http://schemas.microsoft.com/office/drawing/2014/main" xmlns="" id="{9249F341-25D6-4D31-9D08-1768D9511D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776" b="38726"/>
          <a:stretch/>
        </p:blipFill>
        <p:spPr>
          <a:xfrm>
            <a:off x="7278725" y="1913680"/>
            <a:ext cx="1239866" cy="4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275;p21">
            <a:extLst>
              <a:ext uri="{FF2B5EF4-FFF2-40B4-BE49-F238E27FC236}">
                <a16:creationId xmlns:a16="http://schemas.microsoft.com/office/drawing/2014/main" xmlns="" id="{3423A565-8E4B-4DB2-AFA3-BDC1DE82CA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12770"/>
          <a:stretch/>
        </p:blipFill>
        <p:spPr>
          <a:xfrm>
            <a:off x="7612911" y="599041"/>
            <a:ext cx="651112" cy="4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276;p21">
            <a:extLst>
              <a:ext uri="{FF2B5EF4-FFF2-40B4-BE49-F238E27FC236}">
                <a16:creationId xmlns:a16="http://schemas.microsoft.com/office/drawing/2014/main" xmlns="" id="{940809E8-B7E3-4DE7-BD9D-585DC0C9008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2224" b="16501"/>
          <a:stretch/>
        </p:blipFill>
        <p:spPr>
          <a:xfrm>
            <a:off x="1491309" y="3144751"/>
            <a:ext cx="571499" cy="3501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277;p21">
            <a:extLst>
              <a:ext uri="{FF2B5EF4-FFF2-40B4-BE49-F238E27FC236}">
                <a16:creationId xmlns:a16="http://schemas.microsoft.com/office/drawing/2014/main" xmlns="" id="{5943420B-04E6-4BE9-B4B2-471A05F66A8E}"/>
              </a:ext>
            </a:extLst>
          </p:cNvPr>
          <p:cNvGrpSpPr/>
          <p:nvPr/>
        </p:nvGrpSpPr>
        <p:grpSpPr>
          <a:xfrm>
            <a:off x="2822747" y="461792"/>
            <a:ext cx="3922200" cy="3915924"/>
            <a:chOff x="2610905" y="610653"/>
            <a:chExt cx="3922200" cy="3922200"/>
          </a:xfrm>
        </p:grpSpPr>
        <p:sp>
          <p:nvSpPr>
            <p:cNvPr id="53" name="Google Shape;278;p21">
              <a:extLst>
                <a:ext uri="{FF2B5EF4-FFF2-40B4-BE49-F238E27FC236}">
                  <a16:creationId xmlns:a16="http://schemas.microsoft.com/office/drawing/2014/main" xmlns="" id="{6E966BB2-F31E-4BA7-9ABD-D7C4D8CFCE1B}"/>
                </a:ext>
              </a:extLst>
            </p:cNvPr>
            <p:cNvSpPr/>
            <p:nvPr/>
          </p:nvSpPr>
          <p:spPr>
            <a:xfrm rot="-4980021">
              <a:off x="3204123" y="1186472"/>
              <a:ext cx="2771960" cy="2771960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9;p21">
              <a:extLst>
                <a:ext uri="{FF2B5EF4-FFF2-40B4-BE49-F238E27FC236}">
                  <a16:creationId xmlns:a16="http://schemas.microsoft.com/office/drawing/2014/main" xmlns="" id="{ECD4C0BE-A30D-4624-8405-15F70DEBB387}"/>
                </a:ext>
              </a:extLst>
            </p:cNvPr>
            <p:cNvSpPr/>
            <p:nvPr/>
          </p:nvSpPr>
          <p:spPr>
            <a:xfrm rot="7920309">
              <a:off x="3183402" y="1183149"/>
              <a:ext cx="2777207" cy="2777207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0;p21">
              <a:extLst>
                <a:ext uri="{FF2B5EF4-FFF2-40B4-BE49-F238E27FC236}">
                  <a16:creationId xmlns:a16="http://schemas.microsoft.com/office/drawing/2014/main" xmlns="" id="{987BAF37-1F2F-4E2B-BD7F-4C5DCB9A4C13}"/>
                </a:ext>
              </a:extLst>
            </p:cNvPr>
            <p:cNvSpPr/>
            <p:nvPr/>
          </p:nvSpPr>
          <p:spPr>
            <a:xfrm rot="3600063">
              <a:off x="3186335" y="1195681"/>
              <a:ext cx="2777488" cy="2777488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1;p21">
              <a:extLst>
                <a:ext uri="{FF2B5EF4-FFF2-40B4-BE49-F238E27FC236}">
                  <a16:creationId xmlns:a16="http://schemas.microsoft.com/office/drawing/2014/main" xmlns="" id="{875A3926-3AFE-4753-9547-A43B912FB852}"/>
                </a:ext>
              </a:extLst>
            </p:cNvPr>
            <p:cNvSpPr/>
            <p:nvPr/>
          </p:nvSpPr>
          <p:spPr>
            <a:xfrm rot="4024705">
              <a:off x="5326681" y="1940898"/>
              <a:ext cx="578477" cy="57914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0C58D3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2;p21">
              <a:extLst>
                <a:ext uri="{FF2B5EF4-FFF2-40B4-BE49-F238E27FC236}">
                  <a16:creationId xmlns:a16="http://schemas.microsoft.com/office/drawing/2014/main" xmlns="" id="{35CF540A-E373-4107-BAA2-8B942E6ED4E2}"/>
                </a:ext>
              </a:extLst>
            </p:cNvPr>
            <p:cNvSpPr/>
            <p:nvPr/>
          </p:nvSpPr>
          <p:spPr>
            <a:xfrm rot="-6816027">
              <a:off x="5326729" y="1940918"/>
              <a:ext cx="578485" cy="579035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3;p21">
              <a:extLst>
                <a:ext uri="{FF2B5EF4-FFF2-40B4-BE49-F238E27FC236}">
                  <a16:creationId xmlns:a16="http://schemas.microsoft.com/office/drawing/2014/main" xmlns="" id="{B8CF94A4-088F-49D6-B995-F2D072C61D49}"/>
                </a:ext>
              </a:extLst>
            </p:cNvPr>
            <p:cNvSpPr/>
            <p:nvPr/>
          </p:nvSpPr>
          <p:spPr>
            <a:xfrm rot="-9359762">
              <a:off x="3193941" y="1176205"/>
              <a:ext cx="2777287" cy="2777287"/>
            </a:xfrm>
            <a:prstGeom prst="blockArc">
              <a:avLst>
                <a:gd name="adj1" fmla="val 12602522"/>
                <a:gd name="adj2" fmla="val 16867657"/>
                <a:gd name="adj3" fmla="val 20844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4;p21">
              <a:extLst>
                <a:ext uri="{FF2B5EF4-FFF2-40B4-BE49-F238E27FC236}">
                  <a16:creationId xmlns:a16="http://schemas.microsoft.com/office/drawing/2014/main" xmlns="" id="{A8EECA83-5D6E-4304-90E8-EDBC80397CE1}"/>
                </a:ext>
              </a:extLst>
            </p:cNvPr>
            <p:cNvSpPr/>
            <p:nvPr/>
          </p:nvSpPr>
          <p:spPr>
            <a:xfrm rot="-8936366">
              <a:off x="3659126" y="3173505"/>
              <a:ext cx="578551" cy="578963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0E65F0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5;p21">
              <a:extLst>
                <a:ext uri="{FF2B5EF4-FFF2-40B4-BE49-F238E27FC236}">
                  <a16:creationId xmlns:a16="http://schemas.microsoft.com/office/drawing/2014/main" xmlns="" id="{E123516E-FBA9-4D3F-A3F7-62EA50A01126}"/>
                </a:ext>
              </a:extLst>
            </p:cNvPr>
            <p:cNvSpPr/>
            <p:nvPr/>
          </p:nvSpPr>
          <p:spPr>
            <a:xfrm rot="1824498">
              <a:off x="3659375" y="3173497"/>
              <a:ext cx="578475" cy="578885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6;p21">
              <a:extLst>
                <a:ext uri="{FF2B5EF4-FFF2-40B4-BE49-F238E27FC236}">
                  <a16:creationId xmlns:a16="http://schemas.microsoft.com/office/drawing/2014/main" xmlns="" id="{3B82F85B-DF6A-4BE3-87E3-E6D2ABDBC365}"/>
                </a:ext>
              </a:extLst>
            </p:cNvPr>
            <p:cNvSpPr/>
            <p:nvPr/>
          </p:nvSpPr>
          <p:spPr>
            <a:xfrm rot="-600092">
              <a:off x="3198852" y="1195456"/>
              <a:ext cx="2777611" cy="2777611"/>
            </a:xfrm>
            <a:prstGeom prst="blockArc">
              <a:avLst>
                <a:gd name="adj1" fmla="val 12513247"/>
                <a:gd name="adj2" fmla="val 16867657"/>
                <a:gd name="adj3" fmla="val 20844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7;p21">
              <a:extLst>
                <a:ext uri="{FF2B5EF4-FFF2-40B4-BE49-F238E27FC236}">
                  <a16:creationId xmlns:a16="http://schemas.microsoft.com/office/drawing/2014/main" xmlns="" id="{6114B294-4C75-4020-9701-E4BFC7A87002}"/>
                </a:ext>
              </a:extLst>
            </p:cNvPr>
            <p:cNvSpPr/>
            <p:nvPr/>
          </p:nvSpPr>
          <p:spPr>
            <a:xfrm rot="-176551">
              <a:off x="4312105" y="1195442"/>
              <a:ext cx="578563" cy="579162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0944A1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8;p21">
              <a:extLst>
                <a:ext uri="{FF2B5EF4-FFF2-40B4-BE49-F238E27FC236}">
                  <a16:creationId xmlns:a16="http://schemas.microsoft.com/office/drawing/2014/main" xmlns="" id="{4EB957D9-83C8-43E2-89C3-58E3064A9258}"/>
                </a:ext>
              </a:extLst>
            </p:cNvPr>
            <p:cNvSpPr/>
            <p:nvPr/>
          </p:nvSpPr>
          <p:spPr>
            <a:xfrm rot="10584085">
              <a:off x="4312088" y="1195622"/>
              <a:ext cx="578340" cy="578939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9;p21">
              <a:extLst>
                <a:ext uri="{FF2B5EF4-FFF2-40B4-BE49-F238E27FC236}">
                  <a16:creationId xmlns:a16="http://schemas.microsoft.com/office/drawing/2014/main" xmlns="" id="{E017CF80-5949-4F86-A91B-DF2F1D9B984B}"/>
                </a:ext>
              </a:extLst>
            </p:cNvPr>
            <p:cNvSpPr/>
            <p:nvPr/>
          </p:nvSpPr>
          <p:spPr>
            <a:xfrm rot="8344778">
              <a:off x="4940929" y="3162886"/>
              <a:ext cx="578465" cy="578888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0D5DDF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90;p21">
              <a:extLst>
                <a:ext uri="{FF2B5EF4-FFF2-40B4-BE49-F238E27FC236}">
                  <a16:creationId xmlns:a16="http://schemas.microsoft.com/office/drawing/2014/main" xmlns="" id="{A7F2BEC5-3858-4140-83B3-8FF26FADB302}"/>
                </a:ext>
              </a:extLst>
            </p:cNvPr>
            <p:cNvSpPr/>
            <p:nvPr/>
          </p:nvSpPr>
          <p:spPr>
            <a:xfrm rot="-2495643">
              <a:off x="4941000" y="3162728"/>
              <a:ext cx="578445" cy="579093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91;p21">
              <a:extLst>
                <a:ext uri="{FF2B5EF4-FFF2-40B4-BE49-F238E27FC236}">
                  <a16:creationId xmlns:a16="http://schemas.microsoft.com/office/drawing/2014/main" xmlns="" id="{35C2FBF1-160C-49C3-AA18-07F1E96E77AC}"/>
                </a:ext>
              </a:extLst>
            </p:cNvPr>
            <p:cNvSpPr/>
            <p:nvPr/>
          </p:nvSpPr>
          <p:spPr>
            <a:xfrm rot="-4556960">
              <a:off x="3257335" y="1939059"/>
              <a:ext cx="578302" cy="578957"/>
            </a:xfrm>
            <a:prstGeom prst="pie">
              <a:avLst>
                <a:gd name="adj1" fmla="val 6190354"/>
                <a:gd name="adj2" fmla="val 14996165"/>
              </a:avLst>
            </a:prstGeom>
            <a:solidFill>
              <a:srgbClr val="307BF3"/>
            </a:solidFill>
            <a:ln>
              <a:noFill/>
            </a:ln>
            <a:effectLst>
              <a:outerShdw blurRad="142875" algn="bl" rotWithShape="0">
                <a:srgbClr val="000000">
                  <a:alpha val="4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92;p21">
              <a:extLst>
                <a:ext uri="{FF2B5EF4-FFF2-40B4-BE49-F238E27FC236}">
                  <a16:creationId xmlns:a16="http://schemas.microsoft.com/office/drawing/2014/main" xmlns="" id="{9D9C901B-5F75-4744-9FD6-076841596080}"/>
                </a:ext>
              </a:extLst>
            </p:cNvPr>
            <p:cNvSpPr/>
            <p:nvPr/>
          </p:nvSpPr>
          <p:spPr>
            <a:xfrm rot="6204541">
              <a:off x="3257468" y="1938977"/>
              <a:ext cx="578264" cy="578917"/>
            </a:xfrm>
            <a:prstGeom prst="pie">
              <a:avLst>
                <a:gd name="adj1" fmla="val 4028252"/>
                <a:gd name="adj2" fmla="val 17183677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93;p21">
              <a:extLst>
                <a:ext uri="{FF2B5EF4-FFF2-40B4-BE49-F238E27FC236}">
                  <a16:creationId xmlns:a16="http://schemas.microsoft.com/office/drawing/2014/main" xmlns="" id="{2FD2F32C-BA37-44A2-8220-0B8FEAD35693}"/>
                </a:ext>
              </a:extLst>
            </p:cNvPr>
            <p:cNvSpPr txBox="1"/>
            <p:nvPr/>
          </p:nvSpPr>
          <p:spPr>
            <a:xfrm rot="1949">
              <a:off x="3393969" y="2741584"/>
              <a:ext cx="1058400" cy="46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294;p21">
              <a:extLst>
                <a:ext uri="{FF2B5EF4-FFF2-40B4-BE49-F238E27FC236}">
                  <a16:creationId xmlns:a16="http://schemas.microsoft.com/office/drawing/2014/main" xmlns="" id="{F864F5F6-8303-4171-8078-A8DA951B01CE}"/>
                </a:ext>
              </a:extLst>
            </p:cNvPr>
            <p:cNvSpPr txBox="1"/>
            <p:nvPr/>
          </p:nvSpPr>
          <p:spPr>
            <a:xfrm rot="-1948">
              <a:off x="4657779" y="3351555"/>
              <a:ext cx="1058700" cy="50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" name="Google Shape;295;p21">
              <a:extLst>
                <a:ext uri="{FF2B5EF4-FFF2-40B4-BE49-F238E27FC236}">
                  <a16:creationId xmlns:a16="http://schemas.microsoft.com/office/drawing/2014/main" xmlns="" id="{5DEE9E68-7DF9-4C3D-AB1B-B5D57F699F87}"/>
                </a:ext>
              </a:extLst>
            </p:cNvPr>
            <p:cNvSpPr txBox="1"/>
            <p:nvPr/>
          </p:nvSpPr>
          <p:spPr>
            <a:xfrm>
              <a:off x="4951494" y="1348210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" name="Google Shape;296;p21">
              <a:extLst>
                <a:ext uri="{FF2B5EF4-FFF2-40B4-BE49-F238E27FC236}">
                  <a16:creationId xmlns:a16="http://schemas.microsoft.com/office/drawing/2014/main" xmlns="" id="{39E4634E-15BA-44B4-903D-52F713B43889}"/>
                </a:ext>
              </a:extLst>
            </p:cNvPr>
            <p:cNvSpPr txBox="1"/>
            <p:nvPr/>
          </p:nvSpPr>
          <p:spPr>
            <a:xfrm>
              <a:off x="3579019" y="1560423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297;p21">
              <a:extLst>
                <a:ext uri="{FF2B5EF4-FFF2-40B4-BE49-F238E27FC236}">
                  <a16:creationId xmlns:a16="http://schemas.microsoft.com/office/drawing/2014/main" xmlns="" id="{BF5F2573-7FFF-43B7-9A1D-587CB2954804}"/>
                </a:ext>
              </a:extLst>
            </p:cNvPr>
            <p:cNvSpPr txBox="1"/>
            <p:nvPr/>
          </p:nvSpPr>
          <p:spPr>
            <a:xfrm>
              <a:off x="5440947" y="2399965"/>
              <a:ext cx="7020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73" name="Google Shape;300;p21">
            <a:extLst>
              <a:ext uri="{FF2B5EF4-FFF2-40B4-BE49-F238E27FC236}">
                <a16:creationId xmlns:a16="http://schemas.microsoft.com/office/drawing/2014/main" xmlns="" id="{B583B81C-DCD3-4E67-8C2C-6374FBB6DA9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1197" t="7279" r="12314" b="30869"/>
          <a:stretch/>
        </p:blipFill>
        <p:spPr>
          <a:xfrm>
            <a:off x="1521736" y="913091"/>
            <a:ext cx="433030" cy="350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258;p21">
            <a:extLst>
              <a:ext uri="{FF2B5EF4-FFF2-40B4-BE49-F238E27FC236}">
                <a16:creationId xmlns:a16="http://schemas.microsoft.com/office/drawing/2014/main" xmlns="" id="{292DE3FE-92BD-4E5B-A093-D6C5103F5AD0}"/>
              </a:ext>
            </a:extLst>
          </p:cNvPr>
          <p:cNvCxnSpPr>
            <a:cxnSpLocks/>
          </p:cNvCxnSpPr>
          <p:nvPr/>
        </p:nvCxnSpPr>
        <p:spPr>
          <a:xfrm>
            <a:off x="5546095" y="3568505"/>
            <a:ext cx="1252027" cy="0"/>
          </a:xfrm>
          <a:prstGeom prst="straightConnector1">
            <a:avLst/>
          </a:prstGeom>
          <a:noFill/>
          <a:ln w="9525" cap="flat" cmpd="sng">
            <a:solidFill>
              <a:srgbClr val="307BF3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75" name="Google Shape;265;p21">
            <a:extLst>
              <a:ext uri="{FF2B5EF4-FFF2-40B4-BE49-F238E27FC236}">
                <a16:creationId xmlns:a16="http://schemas.microsoft.com/office/drawing/2014/main" xmlns="" id="{1E298C43-484A-41B6-9DA5-0DCC6337C2A8}"/>
              </a:ext>
            </a:extLst>
          </p:cNvPr>
          <p:cNvSpPr txBox="1"/>
          <p:nvPr/>
        </p:nvSpPr>
        <p:spPr>
          <a:xfrm>
            <a:off x="6942682" y="3190190"/>
            <a:ext cx="2068516" cy="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b="1" dirty="0">
                <a:latin typeface="Roboto"/>
                <a:ea typeface="Roboto"/>
                <a:cs typeface="Roboto"/>
                <a:sym typeface="Roboto"/>
              </a:rPr>
              <a:t>3.000 TONELADAS/MES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 b="1" dirty="0">
                <a:latin typeface="Roboto"/>
                <a:ea typeface="Roboto"/>
                <a:cs typeface="Roboto"/>
                <a:sym typeface="Roboto"/>
              </a:rPr>
              <a:t>MOSTO</a:t>
            </a:r>
            <a:endParaRPr sz="8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6" name="Imagen 75">
            <a:extLst>
              <a:ext uri="{FF2B5EF4-FFF2-40B4-BE49-F238E27FC236}">
                <a16:creationId xmlns:a16="http://schemas.microsoft.com/office/drawing/2014/main" xmlns="" id="{2C7C30DE-22F4-471E-9906-56CC44866A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042"/>
          <a:stretch/>
        </p:blipFill>
        <p:spPr>
          <a:xfrm>
            <a:off x="7567947" y="3074591"/>
            <a:ext cx="628623" cy="546642"/>
          </a:xfrm>
          <a:prstGeom prst="rect">
            <a:avLst/>
          </a:prstGeom>
        </p:spPr>
      </p:pic>
      <p:pic>
        <p:nvPicPr>
          <p:cNvPr id="77" name="Google Shape;299;p21">
            <a:extLst>
              <a:ext uri="{FF2B5EF4-FFF2-40B4-BE49-F238E27FC236}">
                <a16:creationId xmlns:a16="http://schemas.microsoft.com/office/drawing/2014/main" xmlns="" id="{2530410E-A508-49DD-8FA6-37FB9A08168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337" t="17707" r="6239" b="16442"/>
          <a:stretch/>
        </p:blipFill>
        <p:spPr>
          <a:xfrm>
            <a:off x="4222694" y="2088231"/>
            <a:ext cx="1109650" cy="6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xmlns="" id="{8BDED837-A3C1-4829-94D3-381887C7F1AD}"/>
              </a:ext>
            </a:extLst>
          </p:cNvPr>
          <p:cNvSpPr txBox="1"/>
          <p:nvPr/>
        </p:nvSpPr>
        <p:spPr>
          <a:xfrm>
            <a:off x="1090463" y="15699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Producción:</a:t>
            </a:r>
          </a:p>
        </p:txBody>
      </p:sp>
    </p:spTree>
    <p:extLst>
      <p:ext uri="{BB962C8B-B14F-4D97-AF65-F5344CB8AC3E}">
        <p14:creationId xmlns:p14="http://schemas.microsoft.com/office/powerpoint/2010/main" val="32644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07;p22">
            <a:extLst>
              <a:ext uri="{FF2B5EF4-FFF2-40B4-BE49-F238E27FC236}">
                <a16:creationId xmlns:a16="http://schemas.microsoft.com/office/drawing/2014/main" xmlns="" id="{4A270FBB-95DC-4EC2-8D29-D839ED3C2170}"/>
              </a:ext>
            </a:extLst>
          </p:cNvPr>
          <p:cNvGrpSpPr/>
          <p:nvPr/>
        </p:nvGrpSpPr>
        <p:grpSpPr>
          <a:xfrm>
            <a:off x="428645" y="926429"/>
            <a:ext cx="3661600" cy="1289700"/>
            <a:chOff x="24613" y="1045163"/>
            <a:chExt cx="3661600" cy="1289700"/>
          </a:xfrm>
        </p:grpSpPr>
        <p:sp>
          <p:nvSpPr>
            <p:cNvPr id="3" name="Google Shape;308;p22">
              <a:extLst>
                <a:ext uri="{FF2B5EF4-FFF2-40B4-BE49-F238E27FC236}">
                  <a16:creationId xmlns:a16="http://schemas.microsoft.com/office/drawing/2014/main" xmlns="" id="{3860AD31-A845-4974-B393-8BBBBBD571CB}"/>
                </a:ext>
              </a:extLst>
            </p:cNvPr>
            <p:cNvSpPr txBox="1"/>
            <p:nvPr/>
          </p:nvSpPr>
          <p:spPr>
            <a:xfrm>
              <a:off x="24613" y="1045163"/>
              <a:ext cx="26886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800" b="1">
                  <a:latin typeface="Roboto"/>
                  <a:ea typeface="Roboto"/>
                  <a:cs typeface="Roboto"/>
                  <a:sym typeface="Roboto"/>
                </a:rPr>
                <a:t>DESARROLLO COOPERATIVO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" name="Google Shape;309;p22">
              <a:extLst>
                <a:ext uri="{FF2B5EF4-FFF2-40B4-BE49-F238E27FC236}">
                  <a16:creationId xmlns:a16="http://schemas.microsoft.com/office/drawing/2014/main" xmlns="" id="{1F12328C-60FB-4C8A-980B-770668380909}"/>
                </a:ext>
              </a:extLst>
            </p:cNvPr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5" name="Google Shape;310;p22">
            <a:extLst>
              <a:ext uri="{FF2B5EF4-FFF2-40B4-BE49-F238E27FC236}">
                <a16:creationId xmlns:a16="http://schemas.microsoft.com/office/drawing/2014/main" xmlns="" id="{52F92320-58A5-4E72-84FA-F2AEE30AC986}"/>
              </a:ext>
            </a:extLst>
          </p:cNvPr>
          <p:cNvGrpSpPr/>
          <p:nvPr/>
        </p:nvGrpSpPr>
        <p:grpSpPr>
          <a:xfrm>
            <a:off x="331557" y="2591366"/>
            <a:ext cx="4025388" cy="1289700"/>
            <a:chOff x="-72475" y="2557700"/>
            <a:chExt cx="4025388" cy="1289700"/>
          </a:xfrm>
        </p:grpSpPr>
        <p:sp>
          <p:nvSpPr>
            <p:cNvPr id="6" name="Google Shape;311;p22">
              <a:extLst>
                <a:ext uri="{FF2B5EF4-FFF2-40B4-BE49-F238E27FC236}">
                  <a16:creationId xmlns:a16="http://schemas.microsoft.com/office/drawing/2014/main" xmlns="" id="{9F6FF281-D5F0-4138-A812-016FE0D66AE6}"/>
                </a:ext>
              </a:extLst>
            </p:cNvPr>
            <p:cNvSpPr txBox="1"/>
            <p:nvPr/>
          </p:nvSpPr>
          <p:spPr>
            <a:xfrm>
              <a:off x="-72475" y="2557700"/>
              <a:ext cx="27906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800" b="1">
                  <a:latin typeface="Roboto"/>
                  <a:ea typeface="Roboto"/>
                  <a:cs typeface="Roboto"/>
                  <a:sym typeface="Roboto"/>
                </a:rPr>
                <a:t>MOSTOS Y GRANELES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" name="Google Shape;312;p22">
              <a:extLst>
                <a:ext uri="{FF2B5EF4-FFF2-40B4-BE49-F238E27FC236}">
                  <a16:creationId xmlns:a16="http://schemas.microsoft.com/office/drawing/2014/main" xmlns="" id="{647FC2C6-6F06-4385-B38E-065EBEE84DA7}"/>
                </a:ext>
              </a:extLst>
            </p:cNvPr>
            <p:cNvCxnSpPr/>
            <p:nvPr/>
          </p:nvCxnSpPr>
          <p:spPr>
            <a:xfrm rot="10800000">
              <a:off x="2641913" y="30322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8" name="Google Shape;313;p22">
            <a:extLst>
              <a:ext uri="{FF2B5EF4-FFF2-40B4-BE49-F238E27FC236}">
                <a16:creationId xmlns:a16="http://schemas.microsoft.com/office/drawing/2014/main" xmlns="" id="{C227EB34-95F9-4E58-90A6-144925603431}"/>
              </a:ext>
            </a:extLst>
          </p:cNvPr>
          <p:cNvGrpSpPr/>
          <p:nvPr/>
        </p:nvGrpSpPr>
        <p:grpSpPr>
          <a:xfrm>
            <a:off x="5326776" y="865416"/>
            <a:ext cx="3610650" cy="1289700"/>
            <a:chOff x="5209825" y="1060350"/>
            <a:chExt cx="3610650" cy="1289700"/>
          </a:xfrm>
        </p:grpSpPr>
        <p:sp>
          <p:nvSpPr>
            <p:cNvPr id="9" name="Google Shape;314;p22">
              <a:extLst>
                <a:ext uri="{FF2B5EF4-FFF2-40B4-BE49-F238E27FC236}">
                  <a16:creationId xmlns:a16="http://schemas.microsoft.com/office/drawing/2014/main" xmlns="" id="{6C55FA57-7F54-4BBD-8896-0AE24BFA44CB}"/>
                </a:ext>
              </a:extLst>
            </p:cNvPr>
            <p:cNvSpPr txBox="1"/>
            <p:nvPr/>
          </p:nvSpPr>
          <p:spPr>
            <a:xfrm>
              <a:off x="6696475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800" b="1">
                  <a:latin typeface="Roboto"/>
                  <a:ea typeface="Roboto"/>
                  <a:cs typeface="Roboto"/>
                  <a:sym typeface="Roboto"/>
                </a:rPr>
                <a:t>MASIVOS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" name="Google Shape;315;p22">
              <a:extLst>
                <a:ext uri="{FF2B5EF4-FFF2-40B4-BE49-F238E27FC236}">
                  <a16:creationId xmlns:a16="http://schemas.microsoft.com/office/drawing/2014/main" xmlns="" id="{298C7B8C-EC7C-4F69-953D-59969F953E4C}"/>
                </a:ext>
              </a:extLst>
            </p:cNvPr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1" name="Google Shape;316;p22">
            <a:extLst>
              <a:ext uri="{FF2B5EF4-FFF2-40B4-BE49-F238E27FC236}">
                <a16:creationId xmlns:a16="http://schemas.microsoft.com/office/drawing/2014/main" xmlns="" id="{998C1398-2562-4E01-874A-43BD6DBC2F50}"/>
              </a:ext>
            </a:extLst>
          </p:cNvPr>
          <p:cNvGrpSpPr/>
          <p:nvPr/>
        </p:nvGrpSpPr>
        <p:grpSpPr>
          <a:xfrm>
            <a:off x="5293106" y="2542654"/>
            <a:ext cx="4248096" cy="1289700"/>
            <a:chOff x="5133625" y="2737588"/>
            <a:chExt cx="4248096" cy="1289700"/>
          </a:xfrm>
        </p:grpSpPr>
        <p:sp>
          <p:nvSpPr>
            <p:cNvPr id="12" name="Google Shape;317;p22">
              <a:extLst>
                <a:ext uri="{FF2B5EF4-FFF2-40B4-BE49-F238E27FC236}">
                  <a16:creationId xmlns:a16="http://schemas.microsoft.com/office/drawing/2014/main" xmlns="" id="{83C284BA-EFE2-4632-8B01-906F1CF92504}"/>
                </a:ext>
              </a:extLst>
            </p:cNvPr>
            <p:cNvSpPr txBox="1"/>
            <p:nvPr/>
          </p:nvSpPr>
          <p:spPr>
            <a:xfrm>
              <a:off x="6019021" y="2737588"/>
              <a:ext cx="33627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800" b="1" dirty="0">
                  <a:latin typeface="Roboto"/>
                  <a:ea typeface="Roboto"/>
                  <a:cs typeface="Roboto"/>
                  <a:sym typeface="Roboto"/>
                </a:rPr>
                <a:t>BODEGAS</a:t>
              </a:r>
              <a:endParaRPr sz="18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" name="Google Shape;318;p22">
              <a:extLst>
                <a:ext uri="{FF2B5EF4-FFF2-40B4-BE49-F238E27FC236}">
                  <a16:creationId xmlns:a16="http://schemas.microsoft.com/office/drawing/2014/main" xmlns="" id="{527C6E35-04B0-4B6B-9FC9-9B1474205FF5}"/>
                </a:ext>
              </a:extLst>
            </p:cNvPr>
            <p:cNvCxnSpPr/>
            <p:nvPr/>
          </p:nvCxnSpPr>
          <p:spPr>
            <a:xfrm>
              <a:off x="5133625" y="34959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pic>
        <p:nvPicPr>
          <p:cNvPr id="14" name="Google Shape;320;p22">
            <a:extLst>
              <a:ext uri="{FF2B5EF4-FFF2-40B4-BE49-F238E27FC236}">
                <a16:creationId xmlns:a16="http://schemas.microsoft.com/office/drawing/2014/main" xmlns="" id="{6F9E41B9-623B-4662-9D3C-88BA1D1D65B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0000" t="38146" r="10000" b="33854"/>
          <a:stretch/>
        </p:blipFill>
        <p:spPr>
          <a:xfrm>
            <a:off x="7109090" y="1576344"/>
            <a:ext cx="734376" cy="257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21;p22">
            <a:extLst>
              <a:ext uri="{FF2B5EF4-FFF2-40B4-BE49-F238E27FC236}">
                <a16:creationId xmlns:a16="http://schemas.microsoft.com/office/drawing/2014/main" xmlns="" id="{BF3AF2EB-7DFA-44A2-8977-6F482E03EF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004" t="39185" r="9253" b="35739"/>
          <a:stretch/>
        </p:blipFill>
        <p:spPr>
          <a:xfrm>
            <a:off x="7960940" y="1603100"/>
            <a:ext cx="707075" cy="21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22;p22">
            <a:extLst>
              <a:ext uri="{FF2B5EF4-FFF2-40B4-BE49-F238E27FC236}">
                <a16:creationId xmlns:a16="http://schemas.microsoft.com/office/drawing/2014/main" xmlns="" id="{2D127168-AD2E-4D52-9FC9-F93AF8BBFF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597" t="18530" r="11604" b="20089"/>
          <a:stretch/>
        </p:blipFill>
        <p:spPr>
          <a:xfrm>
            <a:off x="7151622" y="3152845"/>
            <a:ext cx="734374" cy="42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23;p22">
            <a:extLst>
              <a:ext uri="{FF2B5EF4-FFF2-40B4-BE49-F238E27FC236}">
                <a16:creationId xmlns:a16="http://schemas.microsoft.com/office/drawing/2014/main" xmlns="" id="{1F85F5FA-2474-4C87-AE32-A25475E46EF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25999" t="24776" r="24402" b="23334"/>
          <a:stretch/>
        </p:blipFill>
        <p:spPr>
          <a:xfrm>
            <a:off x="8013339" y="3152845"/>
            <a:ext cx="734375" cy="5531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324;p22">
            <a:extLst>
              <a:ext uri="{FF2B5EF4-FFF2-40B4-BE49-F238E27FC236}">
                <a16:creationId xmlns:a16="http://schemas.microsoft.com/office/drawing/2014/main" xmlns="" id="{D84D5823-7570-45EB-A373-A22F39B30857}"/>
              </a:ext>
            </a:extLst>
          </p:cNvPr>
          <p:cNvGrpSpPr/>
          <p:nvPr/>
        </p:nvGrpSpPr>
        <p:grpSpPr>
          <a:xfrm>
            <a:off x="3092777" y="547718"/>
            <a:ext cx="3768522" cy="3774409"/>
            <a:chOff x="2675582" y="676586"/>
            <a:chExt cx="3793942" cy="3790328"/>
          </a:xfrm>
        </p:grpSpPr>
        <p:sp>
          <p:nvSpPr>
            <p:cNvPr id="19" name="Google Shape;325;p22">
              <a:extLst>
                <a:ext uri="{FF2B5EF4-FFF2-40B4-BE49-F238E27FC236}">
                  <a16:creationId xmlns:a16="http://schemas.microsoft.com/office/drawing/2014/main" xmlns="" id="{F696825B-EFFD-45DA-A65A-CA57E0ADE4B0}"/>
                </a:ext>
              </a:extLst>
            </p:cNvPr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6;p22">
              <a:extLst>
                <a:ext uri="{FF2B5EF4-FFF2-40B4-BE49-F238E27FC236}">
                  <a16:creationId xmlns:a16="http://schemas.microsoft.com/office/drawing/2014/main" xmlns="" id="{079CA21B-2142-42BF-88DD-49FA18E236EC}"/>
                </a:ext>
              </a:extLst>
            </p:cNvPr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7;p22">
              <a:extLst>
                <a:ext uri="{FF2B5EF4-FFF2-40B4-BE49-F238E27FC236}">
                  <a16:creationId xmlns:a16="http://schemas.microsoft.com/office/drawing/2014/main" xmlns="" id="{8BDCFB20-364A-44A5-929D-794D66BF6B9E}"/>
                </a:ext>
              </a:extLst>
            </p:cNvPr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8;p22">
              <a:extLst>
                <a:ext uri="{FF2B5EF4-FFF2-40B4-BE49-F238E27FC236}">
                  <a16:creationId xmlns:a16="http://schemas.microsoft.com/office/drawing/2014/main" xmlns="" id="{0D1058D8-3F48-405D-8124-C3301EF886F4}"/>
                </a:ext>
              </a:extLst>
            </p:cNvPr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329;p22">
              <a:extLst>
                <a:ext uri="{FF2B5EF4-FFF2-40B4-BE49-F238E27FC236}">
                  <a16:creationId xmlns:a16="http://schemas.microsoft.com/office/drawing/2014/main" xmlns="" id="{1BE019C8-53BA-4CE6-A58B-365B478AD037}"/>
                </a:ext>
              </a:extLst>
            </p:cNvPr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37" name="Google Shape;330;p22">
                <a:extLst>
                  <a:ext uri="{FF2B5EF4-FFF2-40B4-BE49-F238E27FC236}">
                    <a16:creationId xmlns:a16="http://schemas.microsoft.com/office/drawing/2014/main" xmlns="" id="{3F5C2B8B-512A-462E-952C-F52CC2E752BA}"/>
                  </a:ext>
                </a:extLst>
              </p:cNvPr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31;p22">
                <a:extLst>
                  <a:ext uri="{FF2B5EF4-FFF2-40B4-BE49-F238E27FC236}">
                    <a16:creationId xmlns:a16="http://schemas.microsoft.com/office/drawing/2014/main" xmlns="" id="{97A3E266-D716-40BF-9B07-5FB1D2C9B1E4}"/>
                  </a:ext>
                </a:extLst>
              </p:cNvPr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332;p22">
              <a:extLst>
                <a:ext uri="{FF2B5EF4-FFF2-40B4-BE49-F238E27FC236}">
                  <a16:creationId xmlns:a16="http://schemas.microsoft.com/office/drawing/2014/main" xmlns="" id="{23CB6913-6160-45AE-8944-619DF2DC898C}"/>
                </a:ext>
              </a:extLst>
            </p:cNvPr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35" name="Google Shape;333;p22">
                <a:extLst>
                  <a:ext uri="{FF2B5EF4-FFF2-40B4-BE49-F238E27FC236}">
                    <a16:creationId xmlns:a16="http://schemas.microsoft.com/office/drawing/2014/main" xmlns="" id="{B6E06646-F4B0-4A88-802F-186665664ABB}"/>
                  </a:ext>
                </a:extLst>
              </p:cNvPr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34;p22">
                <a:extLst>
                  <a:ext uri="{FF2B5EF4-FFF2-40B4-BE49-F238E27FC236}">
                    <a16:creationId xmlns:a16="http://schemas.microsoft.com/office/drawing/2014/main" xmlns="" id="{EF97DCF7-F75C-480B-B3B1-3D5A27734072}"/>
                  </a:ext>
                </a:extLst>
              </p:cNvPr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Google Shape;335;p22">
              <a:extLst>
                <a:ext uri="{FF2B5EF4-FFF2-40B4-BE49-F238E27FC236}">
                  <a16:creationId xmlns:a16="http://schemas.microsoft.com/office/drawing/2014/main" xmlns="" id="{09C83176-92B6-4450-9580-7220D23D8393}"/>
                </a:ext>
              </a:extLst>
            </p:cNvPr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33" name="Google Shape;336;p22">
                <a:extLst>
                  <a:ext uri="{FF2B5EF4-FFF2-40B4-BE49-F238E27FC236}">
                    <a16:creationId xmlns:a16="http://schemas.microsoft.com/office/drawing/2014/main" xmlns="" id="{F4CBDECD-1910-4121-A652-E2F9BC539856}"/>
                  </a:ext>
                </a:extLst>
              </p:cNvPr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37;p22">
                <a:extLst>
                  <a:ext uri="{FF2B5EF4-FFF2-40B4-BE49-F238E27FC236}">
                    <a16:creationId xmlns:a16="http://schemas.microsoft.com/office/drawing/2014/main" xmlns="" id="{4723DCF1-B88C-4DAF-9927-ABC39E7BDB80}"/>
                  </a:ext>
                </a:extLst>
              </p:cNvPr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338;p22">
              <a:extLst>
                <a:ext uri="{FF2B5EF4-FFF2-40B4-BE49-F238E27FC236}">
                  <a16:creationId xmlns:a16="http://schemas.microsoft.com/office/drawing/2014/main" xmlns="" id="{2E335861-EA9A-47BE-93DE-766B30F34D4F}"/>
                </a:ext>
              </a:extLst>
            </p:cNvPr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31" name="Google Shape;339;p22">
                <a:extLst>
                  <a:ext uri="{FF2B5EF4-FFF2-40B4-BE49-F238E27FC236}">
                    <a16:creationId xmlns:a16="http://schemas.microsoft.com/office/drawing/2014/main" xmlns="" id="{D2460C4B-B144-4916-90E5-450AFA390647}"/>
                  </a:ext>
                </a:extLst>
              </p:cNvPr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40;p22">
                <a:extLst>
                  <a:ext uri="{FF2B5EF4-FFF2-40B4-BE49-F238E27FC236}">
                    <a16:creationId xmlns:a16="http://schemas.microsoft.com/office/drawing/2014/main" xmlns="" id="{64CC90DD-2D65-4D86-A831-7A095F1980E8}"/>
                  </a:ext>
                </a:extLst>
              </p:cNvPr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341;p22">
              <a:extLst>
                <a:ext uri="{FF2B5EF4-FFF2-40B4-BE49-F238E27FC236}">
                  <a16:creationId xmlns:a16="http://schemas.microsoft.com/office/drawing/2014/main" xmlns="" id="{819ADB1A-1F71-4821-B8A7-BC172633F1EC}"/>
                </a:ext>
              </a:extLst>
            </p:cNvPr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342;p22">
              <a:extLst>
                <a:ext uri="{FF2B5EF4-FFF2-40B4-BE49-F238E27FC236}">
                  <a16:creationId xmlns:a16="http://schemas.microsoft.com/office/drawing/2014/main" xmlns="" id="{B7226EB6-ADE3-4C18-ADB1-CB324BA064DA}"/>
                </a:ext>
              </a:extLst>
            </p:cNvPr>
            <p:cNvSpPr txBox="1"/>
            <p:nvPr/>
          </p:nvSpPr>
          <p:spPr>
            <a:xfrm>
              <a:off x="4335760" y="3383787"/>
              <a:ext cx="507900" cy="25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343;p22">
              <a:extLst>
                <a:ext uri="{FF2B5EF4-FFF2-40B4-BE49-F238E27FC236}">
                  <a16:creationId xmlns:a16="http://schemas.microsoft.com/office/drawing/2014/main" xmlns="" id="{61CD1756-39ED-4B86-83E7-04FF1A35DD09}"/>
                </a:ext>
              </a:extLst>
            </p:cNvPr>
            <p:cNvSpPr txBox="1"/>
            <p:nvPr/>
          </p:nvSpPr>
          <p:spPr>
            <a:xfrm>
              <a:off x="3291227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" name="Google Shape;344;p22">
              <a:extLst>
                <a:ext uri="{FF2B5EF4-FFF2-40B4-BE49-F238E27FC236}">
                  <a16:creationId xmlns:a16="http://schemas.microsoft.com/office/drawing/2014/main" xmlns="" id="{71040F9C-C0F8-4732-8EFA-C402C1ECE3BB}"/>
                </a:ext>
              </a:extLst>
            </p:cNvPr>
            <p:cNvSpPr txBox="1"/>
            <p:nvPr/>
          </p:nvSpPr>
          <p:spPr>
            <a:xfrm>
              <a:off x="4412474" y="1254445"/>
              <a:ext cx="507900" cy="25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24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9" name="Google Shape;346;p22">
            <a:extLst>
              <a:ext uri="{FF2B5EF4-FFF2-40B4-BE49-F238E27FC236}">
                <a16:creationId xmlns:a16="http://schemas.microsoft.com/office/drawing/2014/main" xmlns="" id="{6D9F4F2D-F728-4D51-9CE6-15920D6FD4F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0977" y="3291895"/>
            <a:ext cx="1136007" cy="7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347;p22">
            <a:extLst>
              <a:ext uri="{FF2B5EF4-FFF2-40B4-BE49-F238E27FC236}">
                <a16:creationId xmlns:a16="http://schemas.microsoft.com/office/drawing/2014/main" xmlns="" id="{A007D01C-6D45-431E-B776-93230D590EC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4873" y="3259429"/>
            <a:ext cx="1051925" cy="77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348;p22">
            <a:extLst>
              <a:ext uri="{FF2B5EF4-FFF2-40B4-BE49-F238E27FC236}">
                <a16:creationId xmlns:a16="http://schemas.microsoft.com/office/drawing/2014/main" xmlns="" id="{4531C1E4-5F66-4408-999C-491CDED63EE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337" t="17707" r="6239" b="16442"/>
          <a:stretch/>
        </p:blipFill>
        <p:spPr>
          <a:xfrm>
            <a:off x="4435570" y="2076299"/>
            <a:ext cx="1109650" cy="67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BF21E713-6DE9-4DB4-B6FF-E22C49B9913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1345" b="34706"/>
          <a:stretch/>
        </p:blipFill>
        <p:spPr>
          <a:xfrm>
            <a:off x="1173313" y="1689635"/>
            <a:ext cx="1213574" cy="582534"/>
          </a:xfrm>
          <a:prstGeom prst="rect">
            <a:avLst/>
          </a:prstGeom>
        </p:spPr>
      </p:pic>
      <p:pic>
        <p:nvPicPr>
          <p:cNvPr id="43" name="Google Shape;444;p25">
            <a:extLst>
              <a:ext uri="{FF2B5EF4-FFF2-40B4-BE49-F238E27FC236}">
                <a16:creationId xmlns:a16="http://schemas.microsoft.com/office/drawing/2014/main" xmlns="" id="{7B1969CF-55CE-4AFA-BA37-B8FF76EA48D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12013" t="27835" r="8640" b="22484"/>
          <a:stretch/>
        </p:blipFill>
        <p:spPr>
          <a:xfrm>
            <a:off x="7582870" y="3749562"/>
            <a:ext cx="924726" cy="4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FA89A8FD-BB9F-4118-BC9A-828DA21FCE08}"/>
              </a:ext>
            </a:extLst>
          </p:cNvPr>
          <p:cNvSpPr txBox="1"/>
          <p:nvPr/>
        </p:nvSpPr>
        <p:spPr>
          <a:xfrm>
            <a:off x="1024934" y="271898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5A9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Unidades estratégicas:</a:t>
            </a:r>
          </a:p>
        </p:txBody>
      </p:sp>
    </p:spTree>
    <p:extLst>
      <p:ext uri="{BB962C8B-B14F-4D97-AF65-F5344CB8AC3E}">
        <p14:creationId xmlns:p14="http://schemas.microsoft.com/office/powerpoint/2010/main" val="51042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8185</TotalTime>
  <Words>321</Words>
  <Application>Microsoft Office PowerPoint</Application>
  <PresentationFormat>Presentación en pantalla (16:9)</PresentationFormat>
  <Paragraphs>119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Roboto Medium</vt:lpstr>
      <vt:lpstr>Calibri Light</vt:lpstr>
      <vt:lpstr>Tahoma</vt:lpstr>
      <vt:lpstr>Roboto</vt:lpstr>
      <vt:lpstr>Calibri</vt:lpstr>
      <vt:lpstr>Roboto Thin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Ortiz Agustin</dc:creator>
  <cp:lastModifiedBy>Broda</cp:lastModifiedBy>
  <cp:revision>34</cp:revision>
  <cp:lastPrinted>2020-02-27T19:27:59Z</cp:lastPrinted>
  <dcterms:modified xsi:type="dcterms:W3CDTF">2020-03-12T02:53:36Z</dcterms:modified>
</cp:coreProperties>
</file>